
<file path=[Content_Types].xml><?xml version="1.0" encoding="utf-8"?>
<Types xmlns="http://schemas.openxmlformats.org/package/2006/content-types">
  <Default Extension="png" ContentType="image/png"/>
  <Default Extension="bin" ContentType="application/vnd.ms-office.activeX"/>
  <Default Extension="jpeg" ContentType="image/jpeg"/>
  <Default Extension="rels" ContentType="application/vnd.openxmlformats-package.relationships+xml"/>
  <Default Extension="xml" ContentType="application/xml"/>
  <Default Extension="gif" ContentType="image/gif"/>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activeX/activeX1.xml" ContentType="application/vnd.ms-office.activeX+xml"/>
  <Override PartName="/ppt/activeX/activeX2.xml" ContentType="application/vnd.ms-office.activeX+xml"/>
  <Override PartName="/ppt/notesSlides/notesSlide1.xml" ContentType="application/vnd.openxmlformats-officedocument.presentationml.notesSlide+xml"/>
  <Override PartName="/ppt/activeX/activeX3.xml" ContentType="application/vnd.ms-office.activeX+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4"/>
  </p:notesMasterIdLst>
  <p:sldIdLst>
    <p:sldId id="256" r:id="rId2"/>
    <p:sldId id="257" r:id="rId3"/>
    <p:sldId id="280" r:id="rId4"/>
    <p:sldId id="286" r:id="rId5"/>
    <p:sldId id="287" r:id="rId6"/>
    <p:sldId id="285" r:id="rId7"/>
    <p:sldId id="288" r:id="rId8"/>
    <p:sldId id="259" r:id="rId9"/>
    <p:sldId id="260" r:id="rId10"/>
    <p:sldId id="294" r:id="rId11"/>
    <p:sldId id="289" r:id="rId12"/>
    <p:sldId id="290" r:id="rId13"/>
    <p:sldId id="292" r:id="rId14"/>
    <p:sldId id="293" r:id="rId15"/>
    <p:sldId id="258" r:id="rId16"/>
    <p:sldId id="278" r:id="rId17"/>
    <p:sldId id="279" r:id="rId18"/>
    <p:sldId id="307" r:id="rId19"/>
    <p:sldId id="308" r:id="rId20"/>
    <p:sldId id="309" r:id="rId21"/>
    <p:sldId id="296" r:id="rId22"/>
    <p:sldId id="322" r:id="rId23"/>
    <p:sldId id="311" r:id="rId24"/>
    <p:sldId id="310" r:id="rId25"/>
    <p:sldId id="312" r:id="rId26"/>
    <p:sldId id="313" r:id="rId27"/>
    <p:sldId id="314" r:id="rId28"/>
    <p:sldId id="315" r:id="rId29"/>
    <p:sldId id="316" r:id="rId30"/>
    <p:sldId id="317" r:id="rId31"/>
    <p:sldId id="318" r:id="rId32"/>
    <p:sldId id="319" r:id="rId33"/>
    <p:sldId id="268" r:id="rId34"/>
    <p:sldId id="261" r:id="rId35"/>
    <p:sldId id="262" r:id="rId36"/>
    <p:sldId id="266" r:id="rId37"/>
    <p:sldId id="267" r:id="rId38"/>
    <p:sldId id="320" r:id="rId39"/>
    <p:sldId id="321" r:id="rId40"/>
    <p:sldId id="263" r:id="rId41"/>
    <p:sldId id="283" r:id="rId42"/>
    <p:sldId id="284" r:id="rId4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3677" autoAdjust="0"/>
  </p:normalViewPr>
  <p:slideViewPr>
    <p:cSldViewPr>
      <p:cViewPr>
        <p:scale>
          <a:sx n="81" d="100"/>
          <a:sy n="81" d="100"/>
        </p:scale>
        <p:origin x="-834" y="204"/>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ableStyles" Target="tableStyles.xml"/></Relationships>
</file>

<file path=ppt/activeX/_rels/activeX1.xml.rels><?xml version="1.0" encoding="UTF-8" standalone="yes"?>
<Relationships xmlns="http://schemas.openxmlformats.org/package/2006/relationships"><Relationship Id="rId1" Type="http://schemas.microsoft.com/office/2006/relationships/activeXControlBinary" Target="activeX1.bin"/></Relationships>
</file>

<file path=ppt/activeX/_rels/activeX2.xml.rels><?xml version="1.0" encoding="UTF-8" standalone="yes"?>
<Relationships xmlns="http://schemas.openxmlformats.org/package/2006/relationships"><Relationship Id="rId1" Type="http://schemas.microsoft.com/office/2006/relationships/activeXControlBinary" Target="activeX2.bin"/></Relationships>
</file>

<file path=ppt/activeX/_rels/activeX3.xml.rels><?xml version="1.0" encoding="UTF-8" standalone="yes"?>
<Relationships xmlns="http://schemas.openxmlformats.org/package/2006/relationships"><Relationship Id="rId1" Type="http://schemas.microsoft.com/office/2006/relationships/activeXControlBinary" Target="activeX3.bin"/></Relationships>
</file>

<file path=ppt/activeX/activeX1.xml><?xml version="1.0" encoding="utf-8"?>
<ax:ocx xmlns:ax="http://schemas.microsoft.com/office/2006/activeX" xmlns:r="http://schemas.openxmlformats.org/officeDocument/2006/relationships" ax:classid="{D27CDB6E-AE6D-11CF-96B8-444553540000}" ax:persistence="persistStorage" r:id="rId1"/>
</file>

<file path=ppt/activeX/activeX2.xml><?xml version="1.0" encoding="utf-8"?>
<ax:ocx xmlns:ax="http://schemas.microsoft.com/office/2006/activeX" xmlns:r="http://schemas.openxmlformats.org/officeDocument/2006/relationships" ax:classid="{D27CDB6E-AE6D-11CF-96B8-444553540000}" ax:persistence="persistStorage" r:id="rId1"/>
</file>

<file path=ppt/activeX/activeX3.xml><?xml version="1.0" encoding="utf-8"?>
<ax:ocx xmlns:ax="http://schemas.microsoft.com/office/2006/activeX" xmlns:r="http://schemas.openxmlformats.org/officeDocument/2006/relationships" ax:classid="{D27CDB6E-AE6D-11CF-96B8-444553540000}" ax:persistence="persistStorage" r:id="rId1"/>
</file>

<file path=ppt/drawings/_rels/vmlDrawing1.vml.rels><?xml version="1.0" encoding="UTF-8" standalone="yes"?>
<Relationships xmlns="http://schemas.openxmlformats.org/package/2006/relationships"><Relationship Id="rId1" Type="http://schemas.openxmlformats.org/officeDocument/2006/relationships/image" Target="../media/image9.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0.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42.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D05B532-D232-4CFC-B956-F31C97293181}" type="datetimeFigureOut">
              <a:rPr lang="en-US" smtClean="0"/>
              <a:pPr/>
              <a:t>2/10/2014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49AC176-300B-47C7-B57A-6F577CA497D7}" type="slidenum">
              <a:rPr lang="en-US" smtClean="0"/>
              <a:pPr/>
              <a:t>‹#›</a:t>
            </a:fld>
            <a:endParaRPr lang="en-US"/>
          </a:p>
        </p:txBody>
      </p:sp>
    </p:spTree>
    <p:extLst>
      <p:ext uri="{BB962C8B-B14F-4D97-AF65-F5344CB8AC3E}">
        <p14:creationId xmlns:p14="http://schemas.microsoft.com/office/powerpoint/2010/main" val="222945163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049AC176-300B-47C7-B57A-6F577CA497D7}" type="slidenum">
              <a:rPr lang="en-US" smtClean="0"/>
              <a:pPr/>
              <a:t>34</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C5453971-D567-4F9A-8FBD-06CDA6C20940}" type="datetimeFigureOut">
              <a:rPr lang="en-US" smtClean="0"/>
              <a:pPr/>
              <a:t>2/10/2014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E2736D-B060-4DA1-B05F-12A7D8175019}"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5453971-D567-4F9A-8FBD-06CDA6C20940}" type="datetimeFigureOut">
              <a:rPr lang="en-US" smtClean="0"/>
              <a:pPr/>
              <a:t>2/10/2014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E2736D-B060-4DA1-B05F-12A7D8175019}"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5453971-D567-4F9A-8FBD-06CDA6C20940}" type="datetimeFigureOut">
              <a:rPr lang="en-US" smtClean="0"/>
              <a:pPr/>
              <a:t>2/10/2014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E2736D-B060-4DA1-B05F-12A7D8175019}"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92100"/>
            <a:ext cx="8229600" cy="13843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905000"/>
            <a:ext cx="40386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05000"/>
            <a:ext cx="40386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p:cNvSpPr>
            <a:spLocks noGrp="1" noChangeArrowheads="1"/>
          </p:cNvSpPr>
          <p:nvPr>
            <p:ph type="sldNum" sz="quarter" idx="12"/>
          </p:nvPr>
        </p:nvSpPr>
        <p:spPr>
          <a:ln/>
        </p:spPr>
        <p:txBody>
          <a:bodyPr/>
          <a:lstStyle>
            <a:lvl1pPr>
              <a:defRPr/>
            </a:lvl1pPr>
          </a:lstStyle>
          <a:p>
            <a:pPr>
              <a:defRPr/>
            </a:pPr>
            <a:fld id="{FC97993B-7B56-4632-AB3F-7954B3CD6C80}" type="slidenum">
              <a:rPr lang="en-US" altLang="en-US"/>
              <a:pPr>
                <a:defRPr/>
              </a:pPr>
              <a:t>‹#›</a:t>
            </a:fld>
            <a:endParaRPr lang="en-US" altLang="en-US"/>
          </a:p>
        </p:txBody>
      </p:sp>
    </p:spTree>
    <p:extLst>
      <p:ext uri="{BB962C8B-B14F-4D97-AF65-F5344CB8AC3E}">
        <p14:creationId xmlns:p14="http://schemas.microsoft.com/office/powerpoint/2010/main" val="9832530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5453971-D567-4F9A-8FBD-06CDA6C20940}" type="datetimeFigureOut">
              <a:rPr lang="en-US" smtClean="0"/>
              <a:pPr/>
              <a:t>2/10/2014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E2736D-B060-4DA1-B05F-12A7D8175019}"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5453971-D567-4F9A-8FBD-06CDA6C20940}" type="datetimeFigureOut">
              <a:rPr lang="en-US" smtClean="0"/>
              <a:pPr/>
              <a:t>2/10/2014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E2736D-B060-4DA1-B05F-12A7D8175019}"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C5453971-D567-4F9A-8FBD-06CDA6C20940}" type="datetimeFigureOut">
              <a:rPr lang="en-US" smtClean="0"/>
              <a:pPr/>
              <a:t>2/10/2014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2E2736D-B060-4DA1-B05F-12A7D8175019}"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C5453971-D567-4F9A-8FBD-06CDA6C20940}" type="datetimeFigureOut">
              <a:rPr lang="en-US" smtClean="0"/>
              <a:pPr/>
              <a:t>2/10/2014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2E2736D-B060-4DA1-B05F-12A7D8175019}"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C5453971-D567-4F9A-8FBD-06CDA6C20940}" type="datetimeFigureOut">
              <a:rPr lang="en-US" smtClean="0"/>
              <a:pPr/>
              <a:t>2/10/2014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2E2736D-B060-4DA1-B05F-12A7D8175019}"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5453971-D567-4F9A-8FBD-06CDA6C20940}" type="datetimeFigureOut">
              <a:rPr lang="en-US" smtClean="0"/>
              <a:pPr/>
              <a:t>2/10/2014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2E2736D-B060-4DA1-B05F-12A7D8175019}"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5453971-D567-4F9A-8FBD-06CDA6C20940}" type="datetimeFigureOut">
              <a:rPr lang="en-US" smtClean="0"/>
              <a:pPr/>
              <a:t>2/10/2014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2E2736D-B060-4DA1-B05F-12A7D8175019}"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5453971-D567-4F9A-8FBD-06CDA6C20940}" type="datetimeFigureOut">
              <a:rPr lang="en-US" smtClean="0"/>
              <a:pPr/>
              <a:t>2/10/2014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2E2736D-B060-4DA1-B05F-12A7D8175019}"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5453971-D567-4F9A-8FBD-06CDA6C20940}" type="datetimeFigureOut">
              <a:rPr lang="en-US" smtClean="0"/>
              <a:pPr/>
              <a:t>2/10/2014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2E2736D-B060-4DA1-B05F-12A7D8175019}" type="slidenum">
              <a:rPr lang="en-US" smtClean="0"/>
              <a:pPr/>
              <a:t>‹#›</a:t>
            </a:fld>
            <a:endParaRPr lang="en-US"/>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1"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control" Target="../activeX/activeX1.xml"/><Relationship Id="rId1" Type="http://schemas.openxmlformats.org/officeDocument/2006/relationships/vmlDrawing" Target="../drawings/vmlDrawing1.vml"/><Relationship Id="rId4" Type="http://schemas.openxmlformats.org/officeDocument/2006/relationships/image" Target="../media/image10.png"/></Relationships>
</file>

<file path=ppt/slides/_rels/slide1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2.xml"/><Relationship Id="rId4" Type="http://schemas.openxmlformats.org/officeDocument/2006/relationships/image" Target="../media/image13.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6.xml"/><Relationship Id="rId4" Type="http://schemas.openxmlformats.org/officeDocument/2006/relationships/image" Target="../media/image19.jpe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control" Target="../activeX/activeX2.xml"/><Relationship Id="rId1" Type="http://schemas.openxmlformats.org/officeDocument/2006/relationships/vmlDrawing" Target="../drawings/vmlDrawing2.vml"/><Relationship Id="rId4" Type="http://schemas.openxmlformats.org/officeDocument/2006/relationships/image" Target="../media/image21.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25.gif"/><Relationship Id="rId2" Type="http://schemas.openxmlformats.org/officeDocument/2006/relationships/image" Target="../media/image24.jpeg"/><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2.xml"/><Relationship Id="rId4" Type="http://schemas.openxmlformats.org/officeDocument/2006/relationships/image" Target="../media/image33.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34.gif"/><Relationship Id="rId2" Type="http://schemas.openxmlformats.org/officeDocument/2006/relationships/hyperlink" Target="http://en.wikipedia.org/wiki/File:Propagation_du_tsunami_en_profondeur_variable.gif" TargetMode="Externa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35.gif"/><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hyperlink" Target="http://www.youtube.com/watch?v=8y1MkFZSwIs&amp;feature=related" TargetMode="Externa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hyperlink" Target="http://surfforecasting.magicseaweed.com/wp-content/uploads/2010/11/Shallowatercrop.jpg" TargetMode="Externa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37.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hyperlink" Target="http://www.surfline.com/community/whoknows/whoknows.cfm?id=1144" TargetMode="External"/><Relationship Id="rId2" Type="http://schemas.openxmlformats.org/officeDocument/2006/relationships/hyperlink" Target="http://www.surfline.com/surf-science/groundswell-vs-windswell---forecaster-blog_11933/" TargetMode="Externa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control" Target="../activeX/activeX3.xml"/><Relationship Id="rId1" Type="http://schemas.openxmlformats.org/officeDocument/2006/relationships/vmlDrawing" Target="../drawings/vmlDrawing3.vml"/><Relationship Id="rId4" Type="http://schemas.openxmlformats.org/officeDocument/2006/relationships/image" Target="../media/image43.png"/></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8.gif"/><Relationship Id="rId2" Type="http://schemas.openxmlformats.org/officeDocument/2006/relationships/image" Target="../media/image5.jpe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62000" y="381000"/>
            <a:ext cx="7772400" cy="1470025"/>
          </a:xfrm>
        </p:spPr>
        <p:txBody>
          <a:bodyPr/>
          <a:lstStyle/>
          <a:p>
            <a:r>
              <a:rPr lang="en-US" smtClean="0"/>
              <a:t>Ch.6-7</a:t>
            </a:r>
            <a:endParaRPr lang="en-US" dirty="0"/>
          </a:p>
        </p:txBody>
      </p:sp>
      <p:sp>
        <p:nvSpPr>
          <p:cNvPr id="3" name="Subtitle 2"/>
          <p:cNvSpPr>
            <a:spLocks noGrp="1"/>
          </p:cNvSpPr>
          <p:nvPr>
            <p:ph type="subTitle" idx="1"/>
          </p:nvPr>
        </p:nvSpPr>
        <p:spPr>
          <a:xfrm>
            <a:off x="1447800" y="1447800"/>
            <a:ext cx="6400800" cy="1752600"/>
          </a:xfrm>
        </p:spPr>
        <p:txBody>
          <a:bodyPr/>
          <a:lstStyle/>
          <a:p>
            <a:r>
              <a:rPr lang="en-US" dirty="0" smtClean="0"/>
              <a:t>Science of Forecasting Waves</a:t>
            </a:r>
          </a:p>
          <a:p>
            <a:r>
              <a:rPr lang="en-US" dirty="0" smtClean="0"/>
              <a:t>GNM 1136</a:t>
            </a:r>
            <a:endParaRPr lang="en-US" dirty="0"/>
          </a:p>
        </p:txBody>
      </p:sp>
      <p:pic>
        <p:nvPicPr>
          <p:cNvPr id="17410" name="Picture 2" descr="http://1.bp.blogspot.com/-kjWk9jUHuOQ/TYCl0TUVJ_I/AAAAAAAAAvM/Ivf6T94IBmc/s1600/Ocean%2BWaves%2B3.jpg"/>
          <p:cNvPicPr>
            <a:picLocks noChangeAspect="1" noChangeArrowheads="1"/>
          </p:cNvPicPr>
          <p:nvPr/>
        </p:nvPicPr>
        <p:blipFill>
          <a:blip r:embed="rId2" cstate="print"/>
          <a:srcRect/>
          <a:stretch>
            <a:fillRect/>
          </a:stretch>
        </p:blipFill>
        <p:spPr bwMode="auto">
          <a:xfrm>
            <a:off x="2209800" y="2590800"/>
            <a:ext cx="5133667" cy="4105276"/>
          </a:xfrm>
          <a:prstGeom prst="rect">
            <a:avLst/>
          </a:prstGeom>
          <a:noFill/>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Tree>
    <p:controls>
      <mc:AlternateContent xmlns:mc="http://schemas.openxmlformats.org/markup-compatibility/2006">
        <mc:Choice xmlns:v="urn:schemas-microsoft-com:vml" Requires="v">
          <p:control spid="92163" name="ShockwaveFlash1" r:id="rId2" imgW="9142857" imgH="6857143"/>
        </mc:Choice>
        <mc:Fallback>
          <p:control name="ShockwaveFlash1" r:id="rId2" imgW="9142857" imgH="6857143">
            <p:pic>
              <p:nvPicPr>
                <p:cNvPr id="0" name="ShockwaveFlash1"/>
                <p:cNvPicPr preferRelativeResize="0">
                  <a:picLocks noChangeArrowheads="1" noChangeShapeType="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9142413" cy="6856413"/>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ontrol>
        </mc:Fallback>
      </mc:AlternateContent>
    </p:controls>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How to use detraction to determine type of break</a:t>
            </a:r>
            <a:endParaRPr lang="en-US" dirty="0"/>
          </a:p>
        </p:txBody>
      </p:sp>
      <p:sp>
        <p:nvSpPr>
          <p:cNvPr id="3" name="Content Placeholder 2"/>
          <p:cNvSpPr>
            <a:spLocks noGrp="1"/>
          </p:cNvSpPr>
          <p:nvPr>
            <p:ph idx="1"/>
          </p:nvPr>
        </p:nvSpPr>
        <p:spPr/>
        <p:txBody>
          <a:bodyPr/>
          <a:lstStyle/>
          <a:p>
            <a:r>
              <a:rPr lang="en-US" dirty="0" smtClean="0"/>
              <a:t>Point-break = Rincon, CA</a:t>
            </a:r>
          </a:p>
          <a:p>
            <a:endParaRPr lang="en-US" dirty="0" smtClean="0"/>
          </a:p>
          <a:p>
            <a:pPr>
              <a:buNone/>
            </a:pPr>
            <a:endParaRPr lang="en-US" dirty="0" smtClean="0"/>
          </a:p>
          <a:p>
            <a:r>
              <a:rPr lang="en-US" dirty="0" smtClean="0"/>
              <a:t>Beach-break = Atlantic City, NJ</a:t>
            </a:r>
          </a:p>
          <a:p>
            <a:endParaRPr lang="en-US" dirty="0" smtClean="0"/>
          </a:p>
          <a:p>
            <a:r>
              <a:rPr lang="en-US" dirty="0" smtClean="0"/>
              <a:t>Reef-break = Sunset, HI</a:t>
            </a:r>
            <a:endParaRPr lang="en-US" dirty="0"/>
          </a:p>
        </p:txBody>
      </p:sp>
      <p:sp>
        <p:nvSpPr>
          <p:cNvPr id="87042" name="AutoShape 2" descr="data:image/jpeg;base64,/9j/4AAQSkZJRgABAQAAAQABAAD/2wBDAAkGBwgHBgkIBwgKCgkLDRYPDQwMDRsUFRAWIB0iIiAdHx8kKDQsJCYxJx8fLT0tMTU3Ojo6Iys/RD84QzQ5Ojf/2wBDAQoKCg0MDRoPDxo3JR8lNzc3Nzc3Nzc3Nzc3Nzc3Nzc3Nzc3Nzc3Nzc3Nzc3Nzc3Nzc3Nzc3Nzc3Nzc3Nzc3Nzf/wAARCACDAMYDASIAAhEBAxEB/8QAHAAAAgIDAQEAAAAAAAAAAAAAAAECAwQGBwUI/8QAPRAAAQMCBAIJAgQCCgMAAAAAAQIDEQAEBRIhMUFRBhMiMmFxgZGhFFIHQrHwI2IVM3KCkrLB0eHxFzRj/8QAGgEBAQEBAQEBAAAAAAAAAAAAAAECAwQFBv/EACMRAQACAgEEAQUAAAAAAAAAAAABEQISIQMTMUEEFFFSYXH/2gAMAwEAAhEDEQA/ANTChlG/oKkFjkv2pJJgdkDTwqQzHYCv0m7xAK8D7UwqeftR2hyolZ3IpuHJ4A+1GvI+1KF8xTGf76u4lB5H2pwf2KhCjuujL/N803RMJP3Cpaj8w+KrAjdXuaJRxUPetRmUs15n2pSRxPtUAtHOfSnnA7s1dxLN5+1LNpx9qXW+FPrFchV3Bm/tUBX8tGdXKjXmam4eY/bNSClfaI8qjCjso+9PKeKle5puJAq8qCTxJ96gEpB/5qWVJ5VNijkePvUwGyNzPhUAhPIe1PsjarEicI5KNEpH5Pc1CZ2pdo8farsiRVybQfmiq1pV9x96K1GSMQEgbEetPMeCo8xVIWYEI4UZlngBXittdJ+74okn8w9BVQK/5fanmXxUPali0f2qIP31TrxXTg/cs+E1bFojn80Sn7h71WEE8FVIIjcH1pYlKeBT6mpAo4qTVRUyD2nED+8P0rMsLVd8optUlakxIgjf9fSptS1KnMn7h7UwsDiPavfY6JYm4dUNpGn55PsKzWeguKOKguWyEx3lKXp4bf8AFTv4R7NZakVjx9BRn5A+1bwz+HV6pQ6zELdCZ7WVsqIH+IVmN/hsjQrxR5U6FKWUpj5P6VmfldOPa6S53mVwCvaiV8iPWulj8M7TNrfXxA10CBJ88m3pWSz0BwJgBLyrl4iZU49kPsmKz9XgvblywBUbmmEniTXWj0U6MNDMq3agQSpb5PHxNJFj0IZOdVphCsuudTCXSI8SDWZ+XHqF7f7coSpClZM6Crlm1rPawu7ejqsPuXJ+xhav0FdWwvHcBubRFxYPIXbESgtW6gBA2jLoRy4a1r/Sr8ScMsMK6/o/d2l9fZ0Dq1OhKshJmNO9GwI03g7HnPzMvWLXaaijAMVWnMjCr4pidLZQ/UfFZLfRTHFpJGG3AgxCgkH/ADV7C/xYs7dkuDDn7t112Wm2k9UEs5j3ionMrRWwiRwmayf/AChZXBWLO2c7IBUOpKlDfYTJ24A7jmJz9ZnPpe1DyLfoVjLqlg26ERGUrd7x8o/1416tn+Hz68oubhYURr1YTHmJn2+axr38RLxpouvMXbDQMZuqabO54LOY7DhOs615bvT2/dBKHLxQidHVCfIwgD3NSfk9T8iOnH2bQ3+GbWUfUYrdA/8AzS22D6EK/WitHex7HXgHHmrJAO31TpJ980H0Joqd/P8AM7UfZr0gJEqEefhQVoG5qlIn2FSynlXrtxpPrUcEk0F08EJHmajFMJHP5pa0fWOfcn/CKApyYLip8IFMAfs0xAE1UQKSe8tZ81k0upRM5Ek+IpqebTxk8hrVa7l0jKyyNfzOH/Qf71Jkp6uFM4Wt5AxG9uLcRsxZqd/yzp6V2Xohh+Eow+bJxh9CVQXA0EKnkrx14jlXCmrzEUoLabrq21DtIaQlIPwTW39Gel13b4hbtYlduqsQ2llLSG+7EBIATAifAnkRrXn6uOWUcOuMxDs/1Fo0kfxEQRPZ109K86/xNCElNs2mfvXIA8YG9Zdmm0umELaQ2pKkg6pg+1XGyt3DPV7aRqK8WM4RPLry0bFnMbTZv3DWLPN9UhSldW02lIAEz2hPzXOnsd6QYjnT/T14w7AUlH1K0hQ4hOUQTyBH+9dm6XYIziHRy5sU5m8621AgSSUuJVHl2RXPj0HbWBnffidcoSR8zXpxrqYzOPDM8S0DEsbxFtwodxJ3rikQVKK0nQaDeDz31NecrF7lx8qDzjrp0SgJBGvJIEE+YNb70p6Pt2NjamyS/KFkPuvAOJyFJgmdiDG0CCZ4Vptvg77nWlSnEusjVJGUmZ0RzM5ZmAMw4a1wyyyxmplqrU4obxCWxiAvbd4oS51bikoRB1SciRvx1MzWVa4w+62hDyLdSUNqAS8hxWeSVHaQCNY2GsCqrrBr5m4Sxf2oZfuEEMgIDmdSSkZRkKiFdoSfHzIxrvDkMPBpp4uuIX1Trif6orJEBCjqYMiYgkSDWd78lE846w22pFwtuBnbU2e0nMI0V3h3dieHqasQu/rVtRb2jGVOQ/TIyJVxmJOoGnCqr9h1stFa21ZkBRSnX3Mb8adn1bOjtu0+2s5iCYzAaRI1HH97LF2GXNoy4ty9Ql5HUrCG8xzFyYSNNeB8NU84rPffQGC6phlCgkLVbW4DQQOBUuMxj+WBpvpXpP2rRw0XFpdvNvNIPVFDoSkBITEp1BBSF6EzmSNwTXntJcxS/sS+srbdUErbK+yhcwohOwEAEcfapcKtsrW8uW1YniC0Ycykn+KEJDrgTorvyoRoJ8OYFZKlXDDankKFlaIH/sOgLuXM20lXdJ5AT4AVXi6EXmOm0ShCWbcJd6sp3JCSlJ56KHLbbUzIWaHb1u8uHnurbXDaUAAjXtKJnwP73l01SpBu39bFDYTrLtwc6zrqJ1gev6UVsVm02q1F3eNOrKzCUwkgDgIM6jYmImYjaisd6Ia7ctYBEDRR03innSN4HmRWIlslIzKWdBxqYaSP+TX17l4l3Xtp/MCfCkXye6Pc1EISOA96kI4CliJcWv8AOAPIUdWFHtqJ86nNMTwFUJLaE7AVOAOJqBJHeUE+tRLyE/mUrwGtLFsgcD8VY2VzKUk+XCsTr1n+raA8Va1FTa3hD61LT9siPapMlOy/hv0lW7hq2MVu7VSWlZWXUvNJUQN0rSCDPEEDaZ213Z3EkOIP06kLJjKtKgoRz3A4HSa+akIbSmMiDG0gV6+D49iGEuA2t5cIa4tIdhB9CCB6CvLl8e5mXSM6d+UguGV95WxIP7Aqpy0KjIAAG9ad0f8AxJwq5bQ3jAVaPpEFau0hR5yNvUCtzw/FLDEmUvYbfW902od9h1Kx8VxnbBu4liGwbXKXES2sEFMCFA6EeVcWt8PubO/+lK1ratHltIedcLSwhKiD2xzAGh04baV3PGMVtMHYbcvX2Wi84G2g8sIClnWJPGAdPCtWuMHRcFbqUFZWSskpMEnU1vCs+ciZmPDiuMdH32H3HLa1dLL4K1JX3lmT3eyAoeIJA112rIw3C8WOELvLe1fUhaHEQAFNhJQpJzgnQpKlEdkieIrrgwC3caXavMZ7dzVbWYkTzjcKmIUIIjQitO6SdE8Vw4XDuHqcxLD1lQUy4mXkpiNQNViCRI1g6g6msZdLKJ45WJhz5x25uc18oFxAWGS60jIhRAnvJGUqjXnsa9du8w7GLVljFHbk3KVQ3eHq0KS3GiVKUolepMFREk8N6m4wm4ahdo+lACYDbgIIGg7KhqADtNVqs7p2++rW9cKdU4lxTqrXIpMHcESmfXxIMVicco8w1/HlWTtzYoTdllYS52Q4UnI7BnLB9xptPjXo217aLfQplSG2Q8m4SpScqkOBQMLjTKY0PCBw0Fz1oy+2WcPxecOeKQpNw39QtsNpUQoZBzU4OzHfIO4pYj0UNg226jGLO4LyCttq3bUZQCAZUCUoIJ2JrH9GZ0ib+muWsXaZKmXmuqUtKpCPtnhskDxy76irSGrmwUSrIwpshSyoSnMSFew19K1e0v3bd76VEqYcJLlvIyLJABJ9B8c4rY7Rt9hplq7+lbt1wGXQewftQ5wBB0BOhiDtFWeYaxnlnYTcM3bYsXmk57VtKMh0SMvZgHmCDI/6BVbF4ba7uS221aOlQSUrZKkwOGUkGRIAUNI0MwCSvNlhy7RLXUxlHZqUDkBVILmUagacqjlJOq6+5b5zIlI7ykj1moqebTpJPkk1TlSOIpjLwj0EUsTL5/Ik+tIrdVusjyFEgc/ajN+xVQurG6pmpBKRSCvBXtT9DQTEAUE1EAn8o96kdBKoHrVDCjTGYkQKqU+hGgEmol5xYgGBU2gplKKW9XFAUW989a3SbqwUbd9IjrkgFRHIzoR4ERWIlAB1EnxqwaU8+R6uMY7imOLSrFr1y5CCShCkpSlM6HRIEmANTNV4XjOJ4OZwq/etdgUoCVJIHDKoFPxWBNRzU1iqpblvlj+J+JstIaxHD7O/yn+sCiwoDyAUCd+Vbt0c6XYFjZ6ph1y0usoUWH9CNpg7KjMNjXDM1NYbUkh1CVpPBQkfNcsulExxw1GUu3dKejrRvUXLDbZD6SVpHZGYbqnxzCdOE8a8JOFltZWltSSRpl0nwnT9+tc7tMbxS3eQ61iV4kN6IbU+pTYHLITljwitqw38Q7pBS3iNqy8jYrb7JjxHLw/ZuMZY415WZetd4Bh2IKUq4tlNOqIP1TXZcBGgMnQnbedq8DFOh+JYeyXbFP1lvJzBLQLiRv2kEqChpwmeUVstv0r6P3sp+vRZuFOoukFCZjTtkAcOY4Vs1jbHJmLiXWj3VNHTXXcb1jOMZ9LEy4u3bl9Kgq3QDmkrbISof6Hjy2rOw5KWV/TqUl+2WpSXmloydWPzEjXltEaeo3H8QOjaGHk4tahKOtUU3ASICnI7K421gz468TXgsWiVvBFywHQIAJJBg8iNRpxHztXHsRljeLcdSvLAvLI5EoDCsRswf4RSApxrkkj8wjY7jQHcUVmYqxiGCoZukFVxaPSlIWBKVbwqUmFQdxorUiJglcJxmJp0uJaUkJgaAaU5SPGoA9ka8BzpiDzNfReRLNyp5jzjzNLajOBtVsMTUiCN4HrVReVwBioSSeHtU2GQVpT3lCoF9sd1JMVVl8fSKkNBS5KBecV3UwKAlR1OtOeZozDxoGEgcakIqGfl+lE+laiRZI86MxjSoCnrypYZJNMbVEkJHaPtVZe17Imli8qAE1UV5zVcqUZJqW1S1Wg0Ztarmiati4LNZGH393hrqXMPu7i2UNf4LqkpJ8U7H1FYYNMEJSVq0A18/CnHsbViPTfFbzCWLBV08Vtu9Y48oJCpHdyqTEzKswUDOkcZtwvpcVqLeLobUkwQ6hpZUTrooJMnfgNK05KiolRETrHKppOuhrEYxEcDr9u51bfWWinurWBAU0tWmp4gHSeI40VzSzx7FbFkNW9+/wBWNkqVnA8s0x5DSipX6XZ4iVCAZ4DYVLOry86pSSUjUbDjNSBPhUtEyTz1/fhSM/mOnnFIJn8x96Msc/alg7HA+xmmDySfeg+vkTRA3igebwIonTalRHgPegepp6jjFRjxp5kjc1bEt+NPRPKq1OeBqsrJ2/SrtAvLgHKoFwnYxVYJPOpAHlUsG5piiI3o0pYc0caJorQdOYpZZ21qK3Uo0T2lchS6FiVJBzOTkG4HGndutXLjZYZLLSEABKlZipUklR08QI128axoK1S4Z5DlVg0FZu1TBiiajpTqxKGo6aUUl5EpBcJE7ACaKoqTJSNI051LL+5qKVSkSqiRzNcrVMSP+6JHFHzURUqtgChwTpUpPhUT50v71BMqPCozzJ96RIjYn1qMigZUOFRmakMv20vIUC/e1PXwog8qY0qgE09/zTRA504ilBRzmmIpZhSKjypaJ+oFRLiRtqagSVVGKXK0FLU4SO6OQqSU5dtKQin5VBKnNQ1/Zo48fSqJzTPZEx2uA/3qIJ2RqTueXlViGwOJHnxqxIrWFgZgSSTqaKvWAEjWdeVFa4S3npdXA14DgKkHljZXxRRXJolPuE974FSQ6v7viiikEmp1fP4FQLq+fwKKKSAur5/Ao61eXvfFFFIJJLq/up9aud/gUUVqCUy4qNx7Cqy6ue98UUUkhIOr+6kp1YGh+KKKvoQ65f3fFHWK5j2FFFYUg6v7vipB1f3UUVYDDi43+KRdXz+KKKADi+dHWr2nTyooqT5RJLq06Ax6CrW3nJ73wKKK1iStU4st97jRRRXaPDD/2Q=="/>
          <p:cNvSpPr>
            <a:spLocks noChangeAspect="1" noChangeArrowheads="1"/>
          </p:cNvSpPr>
          <p:nvPr/>
        </p:nvSpPr>
        <p:spPr bwMode="auto">
          <a:xfrm>
            <a:off x="63500" y="-441325"/>
            <a:ext cx="1409700" cy="933450"/>
          </a:xfrm>
          <a:prstGeom prst="rect">
            <a:avLst/>
          </a:prstGeom>
          <a:noFill/>
        </p:spPr>
        <p:txBody>
          <a:bodyPr vert="horz" wrap="square" lIns="91440" tIns="45720" rIns="91440" bIns="45720" numCol="1" anchor="t" anchorCtr="0" compatLnSpc="1">
            <a:prstTxWarp prst="textNoShape">
              <a:avLst/>
            </a:prstTxWarp>
          </a:bodyPr>
          <a:lstStyle/>
          <a:p>
            <a:endParaRPr lang="en-US"/>
          </a:p>
        </p:txBody>
      </p:sp>
      <p:pic>
        <p:nvPicPr>
          <p:cNvPr id="87044" name="Picture 4" descr="http://rinconenergy.com/yahoo_site_admin/assets/images/rinconpt.105212056_std.jpg"/>
          <p:cNvPicPr>
            <a:picLocks noChangeAspect="1" noChangeArrowheads="1"/>
          </p:cNvPicPr>
          <p:nvPr/>
        </p:nvPicPr>
        <p:blipFill>
          <a:blip r:embed="rId2" cstate="print"/>
          <a:srcRect/>
          <a:stretch>
            <a:fillRect/>
          </a:stretch>
        </p:blipFill>
        <p:spPr bwMode="auto">
          <a:xfrm>
            <a:off x="5943600" y="1674254"/>
            <a:ext cx="2686050" cy="1784395"/>
          </a:xfrm>
          <a:prstGeom prst="rect">
            <a:avLst/>
          </a:prstGeom>
          <a:noFill/>
        </p:spPr>
      </p:pic>
      <p:pic>
        <p:nvPicPr>
          <p:cNvPr id="87046" name="Picture 6" descr="http://t3.gstatic.com/images?q=tbn:ANd9GcThZcSE6N_VqI6QmQZUqzqmr2Mcv_SmoJQMblX6vvzrGasIU2Va6w"/>
          <p:cNvPicPr>
            <a:picLocks noChangeAspect="1" noChangeArrowheads="1"/>
          </p:cNvPicPr>
          <p:nvPr/>
        </p:nvPicPr>
        <p:blipFill>
          <a:blip r:embed="rId3" cstate="print"/>
          <a:srcRect/>
          <a:stretch>
            <a:fillRect/>
          </a:stretch>
        </p:blipFill>
        <p:spPr bwMode="auto">
          <a:xfrm>
            <a:off x="5943600" y="4191000"/>
            <a:ext cx="2619375" cy="1743076"/>
          </a:xfrm>
          <a:prstGeom prst="rect">
            <a:avLst/>
          </a:prstGeom>
          <a:noFill/>
        </p:spPr>
      </p:pic>
      <p:pic>
        <p:nvPicPr>
          <p:cNvPr id="87048" name="Picture 8" descr="http://t0.gstatic.com/images?q=tbn:ANd9GcSsfnSTLLOXv3DHePkAM-8YWGf-NebzOj46dyW-47yZXwckdSz6"/>
          <p:cNvPicPr>
            <a:picLocks noChangeAspect="1" noChangeArrowheads="1"/>
          </p:cNvPicPr>
          <p:nvPr/>
        </p:nvPicPr>
        <p:blipFill>
          <a:blip r:embed="rId4" cstate="print"/>
          <a:srcRect/>
          <a:stretch>
            <a:fillRect/>
          </a:stretch>
        </p:blipFill>
        <p:spPr bwMode="auto">
          <a:xfrm>
            <a:off x="2743200" y="5114924"/>
            <a:ext cx="2619375" cy="1743076"/>
          </a:xfrm>
          <a:prstGeom prst="rect">
            <a:avLst/>
          </a:prstGeom>
          <a:noFill/>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Figure it out</a:t>
            </a:r>
            <a:endParaRPr lang="en-US" dirty="0"/>
          </a:p>
        </p:txBody>
      </p:sp>
      <p:sp>
        <p:nvSpPr>
          <p:cNvPr id="3" name="Content Placeholder 2"/>
          <p:cNvSpPr>
            <a:spLocks noGrp="1"/>
          </p:cNvSpPr>
          <p:nvPr>
            <p:ph idx="1"/>
          </p:nvPr>
        </p:nvSpPr>
        <p:spPr/>
        <p:txBody>
          <a:bodyPr/>
          <a:lstStyle/>
          <a:p>
            <a:r>
              <a:rPr lang="en-US" dirty="0" smtClean="0"/>
              <a:t>What direction will the waves break in LBI, NJ in a North swell event? </a:t>
            </a:r>
          </a:p>
          <a:p>
            <a:r>
              <a:rPr lang="en-US" dirty="0" smtClean="0"/>
              <a:t>What about a Sothern Hemi swell in San Diego, CA?</a:t>
            </a:r>
            <a:endParaRPr lang="en-US"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NJ North Swell</a:t>
            </a:r>
            <a:endParaRPr lang="en-US" dirty="0"/>
          </a:p>
        </p:txBody>
      </p:sp>
      <p:pic>
        <p:nvPicPr>
          <p:cNvPr id="5" name="Picture 4" descr="Winter_Surf_Werner.JPG"/>
          <p:cNvPicPr>
            <a:picLocks noChangeAspect="1"/>
          </p:cNvPicPr>
          <p:nvPr/>
        </p:nvPicPr>
        <p:blipFill>
          <a:blip r:embed="rId2" cstate="print"/>
          <a:stretch>
            <a:fillRect/>
          </a:stretch>
        </p:blipFill>
        <p:spPr>
          <a:xfrm>
            <a:off x="381000" y="1117600"/>
            <a:ext cx="8305800" cy="5537200"/>
          </a:xfrm>
          <a:prstGeom prst="rect">
            <a:avLst/>
          </a:prstGeom>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Southern Hemi Swell, CA</a:t>
            </a:r>
            <a:endParaRPr lang="en-US" dirty="0"/>
          </a:p>
        </p:txBody>
      </p:sp>
      <p:pic>
        <p:nvPicPr>
          <p:cNvPr id="88066" name="Picture 2" descr="http://t3.gstatic.com/images?q=tbn:ANd9GcSleQowrWtuw8zjcAWrUmMpLV0V08vpTrslVFn0fZXet1bCEftt"/>
          <p:cNvPicPr>
            <a:picLocks noChangeAspect="1" noChangeArrowheads="1"/>
          </p:cNvPicPr>
          <p:nvPr/>
        </p:nvPicPr>
        <p:blipFill>
          <a:blip r:embed="rId2" cstate="print"/>
          <a:srcRect/>
          <a:stretch>
            <a:fillRect/>
          </a:stretch>
        </p:blipFill>
        <p:spPr bwMode="auto">
          <a:xfrm>
            <a:off x="1143000" y="1981200"/>
            <a:ext cx="7141811" cy="3962400"/>
          </a:xfrm>
          <a:prstGeom prst="rect">
            <a:avLst/>
          </a:prstGeom>
          <a:noFill/>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838200"/>
            <a:ext cx="8229600" cy="1143000"/>
          </a:xfrm>
        </p:spPr>
        <p:txBody>
          <a:bodyPr>
            <a:noAutofit/>
          </a:bodyPr>
          <a:lstStyle/>
          <a:p>
            <a:r>
              <a:rPr lang="en-US" sz="1800" b="1" dirty="0" smtClean="0"/>
              <a:t>Figure 1.9.</a:t>
            </a:r>
            <a:r>
              <a:rPr lang="en-US" sz="1800" dirty="0" smtClean="0"/>
              <a:t> Wave refraction. Wave crests approaching a typical North Carolina shoreline bend or refract, causing the waves to strike the shoreline almost head-on. As the wave breaks, a portion of the energy flows in the direction show by the arrows, forming the </a:t>
            </a:r>
            <a:r>
              <a:rPr lang="en-US" sz="1800" dirty="0" err="1" smtClean="0"/>
              <a:t>longshore</a:t>
            </a:r>
            <a:r>
              <a:rPr lang="en-US" sz="1800" dirty="0" smtClean="0"/>
              <a:t> current. The </a:t>
            </a:r>
            <a:r>
              <a:rPr lang="en-US" sz="1800" dirty="0" err="1" smtClean="0"/>
              <a:t>longshore</a:t>
            </a:r>
            <a:r>
              <a:rPr lang="en-US" sz="1800" dirty="0" smtClean="0"/>
              <a:t> current transports sediment. Structures </a:t>
            </a:r>
            <a:r>
              <a:rPr lang="en-US" sz="1800" dirty="0" err="1" smtClean="0"/>
              <a:t>sucn</a:t>
            </a:r>
            <a:r>
              <a:rPr lang="en-US" sz="1800" dirty="0" smtClean="0"/>
              <a:t> as the one shown here, interrupt sediment transport, causing </a:t>
            </a:r>
            <a:r>
              <a:rPr lang="en-US" sz="1800" dirty="0" err="1" smtClean="0"/>
              <a:t>downdrift</a:t>
            </a:r>
            <a:r>
              <a:rPr lang="en-US" sz="1800" dirty="0" smtClean="0"/>
              <a:t> erosion. Drawing: Charles </a:t>
            </a:r>
            <a:r>
              <a:rPr lang="en-US" sz="1800" dirty="0" err="1" smtClean="0"/>
              <a:t>Pilkey</a:t>
            </a:r>
            <a:r>
              <a:rPr lang="en-US" sz="1800" dirty="0" smtClean="0"/>
              <a:t>. </a:t>
            </a:r>
            <a:endParaRPr lang="en-US" sz="1800" dirty="0"/>
          </a:p>
        </p:txBody>
      </p:sp>
      <p:pic>
        <p:nvPicPr>
          <p:cNvPr id="15362" name="Picture 2" descr="http://coastalcare.org/wp-content/images/learn/waves/wave-refraction.jpg"/>
          <p:cNvPicPr>
            <a:picLocks noChangeAspect="1" noChangeArrowheads="1"/>
          </p:cNvPicPr>
          <p:nvPr/>
        </p:nvPicPr>
        <p:blipFill>
          <a:blip r:embed="rId2" cstate="print"/>
          <a:srcRect/>
          <a:stretch>
            <a:fillRect/>
          </a:stretch>
        </p:blipFill>
        <p:spPr bwMode="auto">
          <a:xfrm>
            <a:off x="2819400" y="2362200"/>
            <a:ext cx="3657600" cy="3762104"/>
          </a:xfrm>
          <a:prstGeom prst="rect">
            <a:avLst/>
          </a:prstGeom>
          <a:noFill/>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Rincon, CA</a:t>
            </a:r>
            <a:endParaRPr lang="en-US" dirty="0"/>
          </a:p>
        </p:txBody>
      </p:sp>
      <p:pic>
        <p:nvPicPr>
          <p:cNvPr id="37890" name="Picture 2" descr="http://www.arcticsurfblog.com/wp-content/uploads/2010/01/refraction.jpg"/>
          <p:cNvPicPr>
            <a:picLocks noChangeAspect="1" noChangeArrowheads="1"/>
          </p:cNvPicPr>
          <p:nvPr/>
        </p:nvPicPr>
        <p:blipFill>
          <a:blip r:embed="rId2" cstate="print"/>
          <a:srcRect/>
          <a:stretch>
            <a:fillRect/>
          </a:stretch>
        </p:blipFill>
        <p:spPr bwMode="auto">
          <a:xfrm>
            <a:off x="2971800" y="1219200"/>
            <a:ext cx="5690235" cy="3924301"/>
          </a:xfrm>
          <a:prstGeom prst="rect">
            <a:avLst/>
          </a:prstGeom>
          <a:noFill/>
        </p:spPr>
      </p:pic>
      <p:pic>
        <p:nvPicPr>
          <p:cNvPr id="37892" name="Picture 4" descr="http://bp2.blogger.com/_kDyTcbycWv4/R8T4JBPojFI/AAAAAAAAB3E/c3ccLAm77MY/s400/Rincon_sideview.jpg"/>
          <p:cNvPicPr>
            <a:picLocks noChangeAspect="1" noChangeArrowheads="1"/>
          </p:cNvPicPr>
          <p:nvPr/>
        </p:nvPicPr>
        <p:blipFill>
          <a:blip r:embed="rId3" cstate="print"/>
          <a:srcRect/>
          <a:stretch>
            <a:fillRect/>
          </a:stretch>
        </p:blipFill>
        <p:spPr bwMode="auto">
          <a:xfrm>
            <a:off x="4495800" y="4191000"/>
            <a:ext cx="3810000" cy="2181226"/>
          </a:xfrm>
          <a:prstGeom prst="rect">
            <a:avLst/>
          </a:prstGeom>
          <a:noFill/>
        </p:spPr>
      </p:pic>
      <p:pic>
        <p:nvPicPr>
          <p:cNvPr id="37894" name="Picture 6" descr="http://www.beachapedia.org/images/3/35/ChadC1.jpg"/>
          <p:cNvPicPr>
            <a:picLocks noChangeAspect="1" noChangeArrowheads="1"/>
          </p:cNvPicPr>
          <p:nvPr/>
        </p:nvPicPr>
        <p:blipFill>
          <a:blip r:embed="rId4" cstate="print"/>
          <a:srcRect/>
          <a:stretch>
            <a:fillRect/>
          </a:stretch>
        </p:blipFill>
        <p:spPr bwMode="auto">
          <a:xfrm>
            <a:off x="304801" y="3657600"/>
            <a:ext cx="3590434" cy="3019426"/>
          </a:xfrm>
          <a:prstGeom prst="rect">
            <a:avLst/>
          </a:prstGeom>
          <a:noFill/>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ontrols>
      <mc:AlternateContent xmlns:mc="http://schemas.openxmlformats.org/markup-compatibility/2006">
        <mc:Choice xmlns:v="urn:schemas-microsoft-com:vml" Requires="v">
          <p:control spid="38915" name="ShockwaveFlash1" r:id="rId2" imgW="8457143" imgH="6400000"/>
        </mc:Choice>
        <mc:Fallback>
          <p:control name="ShockwaveFlash1" r:id="rId2" imgW="8457143" imgH="6400000">
            <p:pic>
              <p:nvPicPr>
                <p:cNvPr id="0" name="ShockwaveFlash1"/>
                <p:cNvPicPr preferRelativeResize="0">
                  <a:picLocks noChangeArrowheads="1" noChangeShapeType="1"/>
                </p:cNvPicPr>
                <p:nvPr/>
              </p:nvPicPr>
              <p:blipFill>
                <a:blip r:embed="rId4">
                  <a:extLst>
                    <a:ext uri="{28A0092B-C50C-407E-A947-70E740481C1C}">
                      <a14:useLocalDpi xmlns:a14="http://schemas.microsoft.com/office/drawing/2010/main" val="0"/>
                    </a:ext>
                  </a:extLst>
                </a:blip>
                <a:srcRect/>
                <a:stretch>
                  <a:fillRect/>
                </a:stretch>
              </p:blipFill>
              <p:spPr bwMode="auto">
                <a:xfrm>
                  <a:off x="304800" y="304800"/>
                  <a:ext cx="8456613" cy="6399213"/>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ontrol>
        </mc:Fallback>
      </mc:AlternateContent>
    </p:controls>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Rectangle 2"/>
          <p:cNvSpPr>
            <a:spLocks noGrp="1" noChangeArrowheads="1"/>
          </p:cNvSpPr>
          <p:nvPr>
            <p:ph type="title"/>
          </p:nvPr>
        </p:nvSpPr>
        <p:spPr/>
        <p:txBody>
          <a:bodyPr/>
          <a:lstStyle/>
          <a:p>
            <a:pPr algn="ctr" eaLnBrk="1" hangingPunct="1">
              <a:defRPr/>
            </a:pPr>
            <a:r>
              <a:rPr lang="en-US" altLang="en-US" smtClean="0">
                <a:ea typeface="ＭＳ Ｐゴシック" pitchFamily="1" charset="-128"/>
              </a:rPr>
              <a:t>What is Bathymetry? </a:t>
            </a:r>
          </a:p>
        </p:txBody>
      </p:sp>
      <p:sp>
        <p:nvSpPr>
          <p:cNvPr id="130051" name="Rectangle 3"/>
          <p:cNvSpPr>
            <a:spLocks noGrp="1" noChangeArrowheads="1"/>
          </p:cNvSpPr>
          <p:nvPr>
            <p:ph type="body" idx="1"/>
          </p:nvPr>
        </p:nvSpPr>
        <p:spPr/>
        <p:txBody>
          <a:bodyPr/>
          <a:lstStyle/>
          <a:p>
            <a:pPr eaLnBrk="1" hangingPunct="1">
              <a:defRPr/>
            </a:pPr>
            <a:r>
              <a:rPr lang="en-US" altLang="en-US" sz="2400" smtClean="0">
                <a:ea typeface="ＭＳ Ｐゴシック" pitchFamily="1" charset="-128"/>
              </a:rPr>
              <a:t>The measurement of depths of water in oceans, seas, and lakes. The topography of the ocean floor or underwater bottom </a:t>
            </a:r>
          </a:p>
          <a:p>
            <a:pPr eaLnBrk="1" hangingPunct="1">
              <a:defRPr/>
            </a:pPr>
            <a:r>
              <a:rPr lang="en-US" altLang="en-US" sz="2400" smtClean="0">
                <a:ea typeface="ＭＳ Ｐゴシック" pitchFamily="1" charset="-128"/>
              </a:rPr>
              <a:t>In the same way that topographic maps represent the three-dimensional features (or relief) of overland terrain, bathymetric maps illustrate the land that lies underwater. Variations in sea-floor relief may be depicted by color and contour lines called depth contours or isobaths.</a:t>
            </a:r>
          </a:p>
          <a:p>
            <a:pPr eaLnBrk="1" hangingPunct="1">
              <a:defRPr/>
            </a:pPr>
            <a:r>
              <a:rPr lang="en-US" altLang="en-US" sz="2400" smtClean="0">
                <a:ea typeface="ＭＳ Ｐゴシック" pitchFamily="1" charset="-128"/>
              </a:rPr>
              <a:t>In addition to the continental shelf, which is located off the US East Coast, NJ and NY also have the Hudson Shelf and Hudson Canyon</a:t>
            </a:r>
          </a:p>
          <a:p>
            <a:pPr eaLnBrk="1" hangingPunct="1">
              <a:defRPr/>
            </a:pPr>
            <a:endParaRPr lang="en-US" altLang="en-US" sz="2400" smtClean="0">
              <a:ea typeface="ＭＳ Ｐゴシック" pitchFamily="1" charset="-128"/>
            </a:endParaRPr>
          </a:p>
        </p:txBody>
      </p:sp>
    </p:spTree>
    <p:extLst>
      <p:ext uri="{BB962C8B-B14F-4D97-AF65-F5344CB8AC3E}">
        <p14:creationId xmlns:p14="http://schemas.microsoft.com/office/powerpoint/2010/main" val="291401456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2" descr="bath"/>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00200" y="63500"/>
            <a:ext cx="5181600" cy="679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9973616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Ch.6 Refraction</a:t>
            </a:r>
            <a:endParaRPr lang="en-US" dirty="0"/>
          </a:p>
        </p:txBody>
      </p:sp>
      <p:sp>
        <p:nvSpPr>
          <p:cNvPr id="3" name="Content Placeholder 2"/>
          <p:cNvSpPr>
            <a:spLocks noGrp="1"/>
          </p:cNvSpPr>
          <p:nvPr>
            <p:ph idx="1"/>
          </p:nvPr>
        </p:nvSpPr>
        <p:spPr/>
        <p:txBody>
          <a:bodyPr/>
          <a:lstStyle/>
          <a:p>
            <a:endParaRPr lang="en-US" dirty="0"/>
          </a:p>
        </p:txBody>
      </p:sp>
      <p:pic>
        <p:nvPicPr>
          <p:cNvPr id="1026" name="Picture 2" descr="http://coastalchange.ucsd.edu/images/refraction2.jpg"/>
          <p:cNvPicPr>
            <a:picLocks noChangeAspect="1" noChangeArrowheads="1"/>
          </p:cNvPicPr>
          <p:nvPr/>
        </p:nvPicPr>
        <p:blipFill>
          <a:blip r:embed="rId2" cstate="print"/>
          <a:srcRect/>
          <a:stretch>
            <a:fillRect/>
          </a:stretch>
        </p:blipFill>
        <p:spPr bwMode="auto">
          <a:xfrm>
            <a:off x="762000" y="1295400"/>
            <a:ext cx="7952677" cy="5294213"/>
          </a:xfrm>
          <a:prstGeom prst="rect">
            <a:avLst/>
          </a:prstGeom>
          <a:noFill/>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2" descr="http://www.state.nj.us/dep/njgs/geodata/bathyimage.g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95400" y="127000"/>
            <a:ext cx="7173913" cy="657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9938622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Bathymetry – East vs. West</a:t>
            </a:r>
            <a:endParaRPr lang="en-US" dirty="0"/>
          </a:p>
        </p:txBody>
      </p:sp>
      <p:pic>
        <p:nvPicPr>
          <p:cNvPr id="94210" name="Picture 2" descr="http://oceanexplorer.noaa.gov/projects/02lewis/media/wa_ca_map_600.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34000" y="1371600"/>
            <a:ext cx="3705225" cy="5286375"/>
          </a:xfrm>
          <a:prstGeom prst="rect">
            <a:avLst/>
          </a:prstGeom>
          <a:noFill/>
          <a:extLst>
            <a:ext uri="{909E8E84-426E-40DD-AFC4-6F175D3DCCD1}">
              <a14:hiddenFill xmlns:a14="http://schemas.microsoft.com/office/drawing/2010/main">
                <a:solidFill>
                  <a:srgbClr val="FFFFFF"/>
                </a:solidFill>
              </a14:hiddenFill>
            </a:ext>
          </a:extLst>
        </p:spPr>
      </p:pic>
      <p:pic>
        <p:nvPicPr>
          <p:cNvPr id="94212" name="Picture 4" descr="http://www.state.nj.us/dep/njgs/geodata/bathyimage.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6307" y="1457324"/>
            <a:ext cx="5667375" cy="52006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0848057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Rectangle 2"/>
          <p:cNvSpPr>
            <a:spLocks noGrp="1" noChangeArrowheads="1"/>
          </p:cNvSpPr>
          <p:nvPr>
            <p:ph type="title"/>
          </p:nvPr>
        </p:nvSpPr>
        <p:spPr/>
        <p:txBody>
          <a:bodyPr/>
          <a:lstStyle/>
          <a:p>
            <a:pPr algn="ctr" eaLnBrk="1" hangingPunct="1">
              <a:defRPr/>
            </a:pPr>
            <a:r>
              <a:rPr lang="en-US" altLang="en-US" smtClean="0">
                <a:ea typeface="ＭＳ Ｐゴシック" pitchFamily="1" charset="-128"/>
              </a:rPr>
              <a:t>Swell Growth</a:t>
            </a:r>
          </a:p>
        </p:txBody>
      </p:sp>
      <p:pic>
        <p:nvPicPr>
          <p:cNvPr id="13315" name="Picture 5" descr="waveperiod"/>
          <p:cNvPicPr>
            <a:picLocks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838200" y="1541463"/>
            <a:ext cx="7239000" cy="531653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176565357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Rectangle 2"/>
          <p:cNvSpPr>
            <a:spLocks noGrp="1" noChangeArrowheads="1"/>
          </p:cNvSpPr>
          <p:nvPr>
            <p:ph type="title"/>
          </p:nvPr>
        </p:nvSpPr>
        <p:spPr/>
        <p:txBody>
          <a:bodyPr/>
          <a:lstStyle/>
          <a:p>
            <a:pPr algn="ctr" eaLnBrk="1" hangingPunct="1">
              <a:defRPr/>
            </a:pPr>
            <a:r>
              <a:rPr lang="en-US" altLang="en-US" smtClean="0">
                <a:ea typeface="ＭＳ Ｐゴシック" pitchFamily="1" charset="-128"/>
              </a:rPr>
              <a:t>About Hudson Shelf </a:t>
            </a:r>
          </a:p>
        </p:txBody>
      </p:sp>
      <p:sp>
        <p:nvSpPr>
          <p:cNvPr id="134147" name="Rectangle 3"/>
          <p:cNvSpPr>
            <a:spLocks noGrp="1" noChangeArrowheads="1"/>
          </p:cNvSpPr>
          <p:nvPr>
            <p:ph type="body" idx="1"/>
          </p:nvPr>
        </p:nvSpPr>
        <p:spPr>
          <a:xfrm>
            <a:off x="381000" y="1600200"/>
            <a:ext cx="8229600" cy="4114800"/>
          </a:xfrm>
        </p:spPr>
        <p:txBody>
          <a:bodyPr>
            <a:normAutofit lnSpcReduction="10000"/>
          </a:bodyPr>
          <a:lstStyle/>
          <a:p>
            <a:pPr eaLnBrk="1" hangingPunct="1">
              <a:lnSpc>
                <a:spcPct val="90000"/>
              </a:lnSpc>
              <a:defRPr/>
            </a:pPr>
            <a:r>
              <a:rPr lang="en-US" altLang="en-US" sz="2200" smtClean="0">
                <a:ea typeface="ＭＳ Ｐゴシック" pitchFamily="1" charset="-128"/>
              </a:rPr>
              <a:t>The geological coastline more than 20,000 years ago when ocean levels were lower due to the ice age</a:t>
            </a:r>
          </a:p>
          <a:p>
            <a:pPr eaLnBrk="1" hangingPunct="1">
              <a:lnSpc>
                <a:spcPct val="90000"/>
              </a:lnSpc>
              <a:defRPr/>
            </a:pPr>
            <a:r>
              <a:rPr lang="en-US" altLang="en-US" sz="2200" smtClean="0">
                <a:ea typeface="ＭＳ Ｐゴシック" pitchFamily="1" charset="-128"/>
              </a:rPr>
              <a:t>In the middle of the Shelf is the Hudson Canyon, which extends southeastward towards the end of the continental shelf </a:t>
            </a:r>
          </a:p>
          <a:p>
            <a:pPr eaLnBrk="1" hangingPunct="1">
              <a:lnSpc>
                <a:spcPct val="90000"/>
              </a:lnSpc>
              <a:defRPr/>
            </a:pPr>
            <a:r>
              <a:rPr lang="en-US" altLang="en-US" sz="2200" smtClean="0">
                <a:ea typeface="ＭＳ Ｐゴシック" pitchFamily="1" charset="-128"/>
              </a:rPr>
              <a:t>The Canyon is actually the ancient extension of the Hudson River which starts about 100 miles southeast of New York City on the continental shelf and runs some 300 miles into very deep water. </a:t>
            </a:r>
          </a:p>
          <a:p>
            <a:pPr eaLnBrk="1" hangingPunct="1">
              <a:lnSpc>
                <a:spcPct val="90000"/>
              </a:lnSpc>
              <a:defRPr/>
            </a:pPr>
            <a:r>
              <a:rPr lang="en-US" altLang="en-US" sz="2200" smtClean="0">
                <a:ea typeface="ＭＳ Ｐゴシック" pitchFamily="1" charset="-128"/>
              </a:rPr>
              <a:t>Comparable in size to the Grand Canyon, Hudson Canyon is the largest known ocean canyon on the U.S. East Coast and one of the largest underwater canyons in the world. </a:t>
            </a:r>
          </a:p>
          <a:p>
            <a:pPr eaLnBrk="1" hangingPunct="1">
              <a:lnSpc>
                <a:spcPct val="90000"/>
              </a:lnSpc>
              <a:defRPr/>
            </a:pPr>
            <a:r>
              <a:rPr lang="en-US" altLang="en-US" sz="2200" smtClean="0">
                <a:ea typeface="ＭＳ Ｐゴシック" pitchFamily="1" charset="-128"/>
              </a:rPr>
              <a:t>The portion of the Canyon closest to the shore is call the Hudson Valley – this is the portion of the Canyon that will have the most effect on the surf for NY and NJ</a:t>
            </a:r>
          </a:p>
          <a:p>
            <a:pPr eaLnBrk="1" hangingPunct="1">
              <a:lnSpc>
                <a:spcPct val="90000"/>
              </a:lnSpc>
              <a:defRPr/>
            </a:pPr>
            <a:endParaRPr lang="en-US" altLang="en-US" sz="2200" smtClean="0">
              <a:ea typeface="ＭＳ Ｐゴシック" pitchFamily="1" charset="-128"/>
            </a:endParaRPr>
          </a:p>
        </p:txBody>
      </p:sp>
    </p:spTree>
    <p:extLst>
      <p:ext uri="{BB962C8B-B14F-4D97-AF65-F5344CB8AC3E}">
        <p14:creationId xmlns:p14="http://schemas.microsoft.com/office/powerpoint/2010/main" val="154502123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Rectangle 2"/>
          <p:cNvSpPr>
            <a:spLocks noGrp="1" noChangeArrowheads="1"/>
          </p:cNvSpPr>
          <p:nvPr>
            <p:ph type="title"/>
          </p:nvPr>
        </p:nvSpPr>
        <p:spPr/>
        <p:txBody>
          <a:bodyPr/>
          <a:lstStyle/>
          <a:p>
            <a:pPr algn="ctr" eaLnBrk="1" hangingPunct="1">
              <a:defRPr/>
            </a:pPr>
            <a:r>
              <a:rPr lang="en-US" altLang="en-US" smtClean="0">
                <a:ea typeface="ＭＳ Ｐゴシック" pitchFamily="1" charset="-128"/>
              </a:rPr>
              <a:t>Bathymetry </a:t>
            </a:r>
          </a:p>
        </p:txBody>
      </p:sp>
      <p:pic>
        <p:nvPicPr>
          <p:cNvPr id="24579" name="Picture 5" descr="usgs"/>
          <p:cNvPicPr>
            <a:picLocks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381000" y="6350"/>
            <a:ext cx="8229600" cy="68516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2172393782"/>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2" descr="http://www.nefsc.noaa.gov/press_release/2010/SciSpot/SS1003/HudCanFinderMap.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43000" y="1295400"/>
            <a:ext cx="6858000"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627" name="TextBox 3"/>
          <p:cNvSpPr txBox="1">
            <a:spLocks noChangeArrowheads="1"/>
          </p:cNvSpPr>
          <p:nvPr/>
        </p:nvSpPr>
        <p:spPr bwMode="auto">
          <a:xfrm>
            <a:off x="1371600" y="304800"/>
            <a:ext cx="601980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chemeClr val="hlink"/>
              </a:buClr>
              <a:buSzPct val="120000"/>
              <a:buChar char="•"/>
              <a:defRPr sz="3200">
                <a:solidFill>
                  <a:schemeClr val="tx1"/>
                </a:solidFill>
                <a:latin typeface="Tahoma" pitchFamily="34" charset="0"/>
                <a:ea typeface="ＭＳ Ｐゴシック" pitchFamily="1" charset="-128"/>
                <a:cs typeface="Arial" pitchFamily="34" charset="0"/>
              </a:defRPr>
            </a:lvl1pPr>
            <a:lvl2pPr marL="742950" indent="-285750" eaLnBrk="0" hangingPunct="0">
              <a:spcBef>
                <a:spcPct val="20000"/>
              </a:spcBef>
              <a:buFont typeface="Tahoma" pitchFamily="34" charset="0"/>
              <a:buChar char="–"/>
              <a:defRPr sz="2800">
                <a:solidFill>
                  <a:schemeClr val="tx1"/>
                </a:solidFill>
                <a:latin typeface="Tahoma" pitchFamily="34" charset="0"/>
                <a:ea typeface="Arial" pitchFamily="34" charset="0"/>
                <a:cs typeface="Arial" pitchFamily="34" charset="0"/>
              </a:defRPr>
            </a:lvl2pPr>
            <a:lvl3pPr marL="1143000" indent="-228600" eaLnBrk="0" hangingPunct="0">
              <a:spcBef>
                <a:spcPct val="20000"/>
              </a:spcBef>
              <a:buClr>
                <a:schemeClr val="hlink"/>
              </a:buClr>
              <a:buSzPct val="120000"/>
              <a:buChar char="•"/>
              <a:defRPr sz="2400">
                <a:solidFill>
                  <a:schemeClr val="tx1"/>
                </a:solidFill>
                <a:latin typeface="Tahoma" pitchFamily="34" charset="0"/>
                <a:ea typeface="Arial" pitchFamily="34" charset="0"/>
                <a:cs typeface="Arial" pitchFamily="34" charset="0"/>
              </a:defRPr>
            </a:lvl3pPr>
            <a:lvl4pPr marL="1600200" indent="-228600" eaLnBrk="0" hangingPunct="0">
              <a:spcBef>
                <a:spcPct val="20000"/>
              </a:spcBef>
              <a:buFont typeface="Tahoma" pitchFamily="34" charset="0"/>
              <a:buChar char="–"/>
              <a:defRPr sz="2000">
                <a:solidFill>
                  <a:schemeClr val="tx1"/>
                </a:solidFill>
                <a:latin typeface="Tahoma" pitchFamily="34" charset="0"/>
                <a:ea typeface="Arial" pitchFamily="34" charset="0"/>
                <a:cs typeface="Arial" pitchFamily="34" charset="0"/>
              </a:defRPr>
            </a:lvl4pPr>
            <a:lvl5pPr marL="2057400" indent="-228600" eaLnBrk="0" hangingPunct="0">
              <a:spcBef>
                <a:spcPct val="20000"/>
              </a:spcBef>
              <a:buClr>
                <a:schemeClr val="hlink"/>
              </a:buClr>
              <a:buSzPct val="80000"/>
              <a:buFont typeface="Wingdings" pitchFamily="2" charset="2"/>
              <a:buChar char="v"/>
              <a:defRPr sz="2000">
                <a:solidFill>
                  <a:schemeClr val="tx1"/>
                </a:solidFill>
                <a:latin typeface="Tahoma" pitchFamily="34" charset="0"/>
                <a:ea typeface="Arial" pitchFamily="34" charset="0"/>
                <a:cs typeface="Arial" pitchFamily="34" charset="0"/>
              </a:defRPr>
            </a:lvl5pPr>
            <a:lvl6pPr marL="2514600" indent="-228600" eaLnBrk="0" fontAlgn="base" hangingPunct="0">
              <a:spcBef>
                <a:spcPct val="20000"/>
              </a:spcBef>
              <a:spcAft>
                <a:spcPct val="0"/>
              </a:spcAft>
              <a:buClr>
                <a:schemeClr val="hlink"/>
              </a:buClr>
              <a:buSzPct val="80000"/>
              <a:buFont typeface="Wingdings" pitchFamily="2" charset="2"/>
              <a:buChar char="v"/>
              <a:defRPr sz="2000">
                <a:solidFill>
                  <a:schemeClr val="tx1"/>
                </a:solidFill>
                <a:latin typeface="Tahoma" pitchFamily="34" charset="0"/>
                <a:ea typeface="Arial" pitchFamily="34" charset="0"/>
                <a:cs typeface="Arial" pitchFamily="34" charset="0"/>
              </a:defRPr>
            </a:lvl6pPr>
            <a:lvl7pPr marL="2971800" indent="-228600" eaLnBrk="0" fontAlgn="base" hangingPunct="0">
              <a:spcBef>
                <a:spcPct val="20000"/>
              </a:spcBef>
              <a:spcAft>
                <a:spcPct val="0"/>
              </a:spcAft>
              <a:buClr>
                <a:schemeClr val="hlink"/>
              </a:buClr>
              <a:buSzPct val="80000"/>
              <a:buFont typeface="Wingdings" pitchFamily="2" charset="2"/>
              <a:buChar char="v"/>
              <a:defRPr sz="2000">
                <a:solidFill>
                  <a:schemeClr val="tx1"/>
                </a:solidFill>
                <a:latin typeface="Tahoma" pitchFamily="34" charset="0"/>
                <a:ea typeface="Arial" pitchFamily="34" charset="0"/>
                <a:cs typeface="Arial" pitchFamily="34" charset="0"/>
              </a:defRPr>
            </a:lvl7pPr>
            <a:lvl8pPr marL="3429000" indent="-228600" eaLnBrk="0" fontAlgn="base" hangingPunct="0">
              <a:spcBef>
                <a:spcPct val="20000"/>
              </a:spcBef>
              <a:spcAft>
                <a:spcPct val="0"/>
              </a:spcAft>
              <a:buClr>
                <a:schemeClr val="hlink"/>
              </a:buClr>
              <a:buSzPct val="80000"/>
              <a:buFont typeface="Wingdings" pitchFamily="2" charset="2"/>
              <a:buChar char="v"/>
              <a:defRPr sz="2000">
                <a:solidFill>
                  <a:schemeClr val="tx1"/>
                </a:solidFill>
                <a:latin typeface="Tahoma" pitchFamily="34" charset="0"/>
                <a:ea typeface="Arial" pitchFamily="34" charset="0"/>
                <a:cs typeface="Arial" pitchFamily="34" charset="0"/>
              </a:defRPr>
            </a:lvl8pPr>
            <a:lvl9pPr marL="3886200" indent="-228600" eaLnBrk="0" fontAlgn="base" hangingPunct="0">
              <a:spcBef>
                <a:spcPct val="20000"/>
              </a:spcBef>
              <a:spcAft>
                <a:spcPct val="0"/>
              </a:spcAft>
              <a:buClr>
                <a:schemeClr val="hlink"/>
              </a:buClr>
              <a:buSzPct val="80000"/>
              <a:buFont typeface="Wingdings" pitchFamily="2" charset="2"/>
              <a:buChar char="v"/>
              <a:defRPr sz="2000">
                <a:solidFill>
                  <a:schemeClr val="tx1"/>
                </a:solidFill>
                <a:latin typeface="Tahoma" pitchFamily="34" charset="0"/>
                <a:ea typeface="Arial" pitchFamily="34" charset="0"/>
                <a:cs typeface="Arial" pitchFamily="34" charset="0"/>
              </a:defRPr>
            </a:lvl9pPr>
          </a:lstStyle>
          <a:p>
            <a:pPr eaLnBrk="1" hangingPunct="1">
              <a:spcBef>
                <a:spcPct val="0"/>
              </a:spcBef>
              <a:buClrTx/>
              <a:buSzTx/>
              <a:buFontTx/>
              <a:buNone/>
            </a:pPr>
            <a:r>
              <a:rPr lang="en-US" altLang="en-US" sz="1800"/>
              <a:t>Map showing location of Hudson Canyon (red box) and relative water depths (80 meters is roughly 260 feet, 200 meters about 650 feet) in the area. (</a:t>
            </a:r>
            <a:r>
              <a:rPr lang="en-US" altLang="en-US" sz="1800" i="1"/>
              <a:t>Credit: NOAA)</a:t>
            </a:r>
            <a:endParaRPr lang="en-US" altLang="en-US" sz="1800"/>
          </a:p>
          <a:p>
            <a:pPr eaLnBrk="1" hangingPunct="1">
              <a:spcBef>
                <a:spcPct val="0"/>
              </a:spcBef>
              <a:buClrTx/>
              <a:buSzTx/>
              <a:buFontTx/>
              <a:buNone/>
            </a:pPr>
            <a:endParaRPr lang="en-US" altLang="en-US" sz="1800"/>
          </a:p>
        </p:txBody>
      </p:sp>
    </p:spTree>
    <p:extLst>
      <p:ext uri="{BB962C8B-B14F-4D97-AF65-F5344CB8AC3E}">
        <p14:creationId xmlns:p14="http://schemas.microsoft.com/office/powerpoint/2010/main" val="1017854727"/>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2" descr="http://www.nefsc.noaa.gov/press_release/2010/SciSpot/SS1003/bathymetry_map.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67000" y="101600"/>
            <a:ext cx="5588000" cy="662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1" name="TextBox 3"/>
          <p:cNvSpPr txBox="1">
            <a:spLocks noChangeArrowheads="1"/>
          </p:cNvSpPr>
          <p:nvPr/>
        </p:nvSpPr>
        <p:spPr bwMode="auto">
          <a:xfrm>
            <a:off x="304800" y="1143000"/>
            <a:ext cx="1905000" cy="2586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chemeClr val="hlink"/>
              </a:buClr>
              <a:buSzPct val="120000"/>
              <a:buChar char="•"/>
              <a:defRPr sz="3200">
                <a:solidFill>
                  <a:schemeClr val="tx1"/>
                </a:solidFill>
                <a:latin typeface="Tahoma" pitchFamily="34" charset="0"/>
                <a:ea typeface="ＭＳ Ｐゴシック" pitchFamily="1" charset="-128"/>
                <a:cs typeface="Arial" pitchFamily="34" charset="0"/>
              </a:defRPr>
            </a:lvl1pPr>
            <a:lvl2pPr marL="742950" indent="-285750" eaLnBrk="0" hangingPunct="0">
              <a:spcBef>
                <a:spcPct val="20000"/>
              </a:spcBef>
              <a:buFont typeface="Tahoma" pitchFamily="34" charset="0"/>
              <a:buChar char="–"/>
              <a:defRPr sz="2800">
                <a:solidFill>
                  <a:schemeClr val="tx1"/>
                </a:solidFill>
                <a:latin typeface="Tahoma" pitchFamily="34" charset="0"/>
                <a:ea typeface="Arial" pitchFamily="34" charset="0"/>
                <a:cs typeface="Arial" pitchFamily="34" charset="0"/>
              </a:defRPr>
            </a:lvl2pPr>
            <a:lvl3pPr marL="1143000" indent="-228600" eaLnBrk="0" hangingPunct="0">
              <a:spcBef>
                <a:spcPct val="20000"/>
              </a:spcBef>
              <a:buClr>
                <a:schemeClr val="hlink"/>
              </a:buClr>
              <a:buSzPct val="120000"/>
              <a:buChar char="•"/>
              <a:defRPr sz="2400">
                <a:solidFill>
                  <a:schemeClr val="tx1"/>
                </a:solidFill>
                <a:latin typeface="Tahoma" pitchFamily="34" charset="0"/>
                <a:ea typeface="Arial" pitchFamily="34" charset="0"/>
                <a:cs typeface="Arial" pitchFamily="34" charset="0"/>
              </a:defRPr>
            </a:lvl3pPr>
            <a:lvl4pPr marL="1600200" indent="-228600" eaLnBrk="0" hangingPunct="0">
              <a:spcBef>
                <a:spcPct val="20000"/>
              </a:spcBef>
              <a:buFont typeface="Tahoma" pitchFamily="34" charset="0"/>
              <a:buChar char="–"/>
              <a:defRPr sz="2000">
                <a:solidFill>
                  <a:schemeClr val="tx1"/>
                </a:solidFill>
                <a:latin typeface="Tahoma" pitchFamily="34" charset="0"/>
                <a:ea typeface="Arial" pitchFamily="34" charset="0"/>
                <a:cs typeface="Arial" pitchFamily="34" charset="0"/>
              </a:defRPr>
            </a:lvl4pPr>
            <a:lvl5pPr marL="2057400" indent="-228600" eaLnBrk="0" hangingPunct="0">
              <a:spcBef>
                <a:spcPct val="20000"/>
              </a:spcBef>
              <a:buClr>
                <a:schemeClr val="hlink"/>
              </a:buClr>
              <a:buSzPct val="80000"/>
              <a:buFont typeface="Wingdings" pitchFamily="2" charset="2"/>
              <a:buChar char="v"/>
              <a:defRPr sz="2000">
                <a:solidFill>
                  <a:schemeClr val="tx1"/>
                </a:solidFill>
                <a:latin typeface="Tahoma" pitchFamily="34" charset="0"/>
                <a:ea typeface="Arial" pitchFamily="34" charset="0"/>
                <a:cs typeface="Arial" pitchFamily="34" charset="0"/>
              </a:defRPr>
            </a:lvl5pPr>
            <a:lvl6pPr marL="2514600" indent="-228600" eaLnBrk="0" fontAlgn="base" hangingPunct="0">
              <a:spcBef>
                <a:spcPct val="20000"/>
              </a:spcBef>
              <a:spcAft>
                <a:spcPct val="0"/>
              </a:spcAft>
              <a:buClr>
                <a:schemeClr val="hlink"/>
              </a:buClr>
              <a:buSzPct val="80000"/>
              <a:buFont typeface="Wingdings" pitchFamily="2" charset="2"/>
              <a:buChar char="v"/>
              <a:defRPr sz="2000">
                <a:solidFill>
                  <a:schemeClr val="tx1"/>
                </a:solidFill>
                <a:latin typeface="Tahoma" pitchFamily="34" charset="0"/>
                <a:ea typeface="Arial" pitchFamily="34" charset="0"/>
                <a:cs typeface="Arial" pitchFamily="34" charset="0"/>
              </a:defRPr>
            </a:lvl6pPr>
            <a:lvl7pPr marL="2971800" indent="-228600" eaLnBrk="0" fontAlgn="base" hangingPunct="0">
              <a:spcBef>
                <a:spcPct val="20000"/>
              </a:spcBef>
              <a:spcAft>
                <a:spcPct val="0"/>
              </a:spcAft>
              <a:buClr>
                <a:schemeClr val="hlink"/>
              </a:buClr>
              <a:buSzPct val="80000"/>
              <a:buFont typeface="Wingdings" pitchFamily="2" charset="2"/>
              <a:buChar char="v"/>
              <a:defRPr sz="2000">
                <a:solidFill>
                  <a:schemeClr val="tx1"/>
                </a:solidFill>
                <a:latin typeface="Tahoma" pitchFamily="34" charset="0"/>
                <a:ea typeface="Arial" pitchFamily="34" charset="0"/>
                <a:cs typeface="Arial" pitchFamily="34" charset="0"/>
              </a:defRPr>
            </a:lvl7pPr>
            <a:lvl8pPr marL="3429000" indent="-228600" eaLnBrk="0" fontAlgn="base" hangingPunct="0">
              <a:spcBef>
                <a:spcPct val="20000"/>
              </a:spcBef>
              <a:spcAft>
                <a:spcPct val="0"/>
              </a:spcAft>
              <a:buClr>
                <a:schemeClr val="hlink"/>
              </a:buClr>
              <a:buSzPct val="80000"/>
              <a:buFont typeface="Wingdings" pitchFamily="2" charset="2"/>
              <a:buChar char="v"/>
              <a:defRPr sz="2000">
                <a:solidFill>
                  <a:schemeClr val="tx1"/>
                </a:solidFill>
                <a:latin typeface="Tahoma" pitchFamily="34" charset="0"/>
                <a:ea typeface="Arial" pitchFamily="34" charset="0"/>
                <a:cs typeface="Arial" pitchFamily="34" charset="0"/>
              </a:defRPr>
            </a:lvl8pPr>
            <a:lvl9pPr marL="3886200" indent="-228600" eaLnBrk="0" fontAlgn="base" hangingPunct="0">
              <a:spcBef>
                <a:spcPct val="20000"/>
              </a:spcBef>
              <a:spcAft>
                <a:spcPct val="0"/>
              </a:spcAft>
              <a:buClr>
                <a:schemeClr val="hlink"/>
              </a:buClr>
              <a:buSzPct val="80000"/>
              <a:buFont typeface="Wingdings" pitchFamily="2" charset="2"/>
              <a:buChar char="v"/>
              <a:defRPr sz="2000">
                <a:solidFill>
                  <a:schemeClr val="tx1"/>
                </a:solidFill>
                <a:latin typeface="Tahoma" pitchFamily="34" charset="0"/>
                <a:ea typeface="Arial" pitchFamily="34" charset="0"/>
                <a:cs typeface="Arial" pitchFamily="34" charset="0"/>
              </a:defRPr>
            </a:lvl9pPr>
          </a:lstStyle>
          <a:p>
            <a:pPr eaLnBrk="1" hangingPunct="1">
              <a:spcBef>
                <a:spcPct val="0"/>
              </a:spcBef>
              <a:buClrTx/>
              <a:buSzTx/>
              <a:buFontTx/>
              <a:buNone/>
            </a:pPr>
            <a:r>
              <a:rPr lang="en-US" altLang="en-US" sz="1800"/>
              <a:t>Bathymetric map with water depths in meters shows the Hudson Canyon' s steep slopes. (</a:t>
            </a:r>
            <a:r>
              <a:rPr lang="en-US" altLang="en-US" sz="1800" i="1"/>
              <a:t>Credit: L. Macelloni, NIUST)</a:t>
            </a:r>
            <a:r>
              <a:rPr lang="en-US" altLang="en-US" sz="1800"/>
              <a:t>) NOAA</a:t>
            </a:r>
          </a:p>
        </p:txBody>
      </p:sp>
    </p:spTree>
    <p:extLst>
      <p:ext uri="{BB962C8B-B14F-4D97-AF65-F5344CB8AC3E}">
        <p14:creationId xmlns:p14="http://schemas.microsoft.com/office/powerpoint/2010/main" val="3199142656"/>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Picture 2" descr="http://www.nefsc.noaa.gov/press_release/2010/SciSpot/SS1003/bathymetry_map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92200" y="1600200"/>
            <a:ext cx="6858000"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675" name="TextBox 1"/>
          <p:cNvSpPr txBox="1">
            <a:spLocks noChangeArrowheads="1"/>
          </p:cNvSpPr>
          <p:nvPr/>
        </p:nvSpPr>
        <p:spPr bwMode="auto">
          <a:xfrm>
            <a:off x="228600" y="76200"/>
            <a:ext cx="7924800"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chemeClr val="hlink"/>
              </a:buClr>
              <a:buSzPct val="120000"/>
              <a:buChar char="•"/>
              <a:defRPr sz="3200">
                <a:solidFill>
                  <a:schemeClr val="tx1"/>
                </a:solidFill>
                <a:latin typeface="Tahoma" pitchFamily="34" charset="0"/>
                <a:ea typeface="ＭＳ Ｐゴシック" pitchFamily="1" charset="-128"/>
                <a:cs typeface="Arial" pitchFamily="34" charset="0"/>
              </a:defRPr>
            </a:lvl1pPr>
            <a:lvl2pPr marL="742950" indent="-285750" eaLnBrk="0" hangingPunct="0">
              <a:spcBef>
                <a:spcPct val="20000"/>
              </a:spcBef>
              <a:buFont typeface="Tahoma" pitchFamily="34" charset="0"/>
              <a:buChar char="–"/>
              <a:defRPr sz="2800">
                <a:solidFill>
                  <a:schemeClr val="tx1"/>
                </a:solidFill>
                <a:latin typeface="Tahoma" pitchFamily="34" charset="0"/>
                <a:ea typeface="Arial" pitchFamily="34" charset="0"/>
                <a:cs typeface="Arial" pitchFamily="34" charset="0"/>
              </a:defRPr>
            </a:lvl2pPr>
            <a:lvl3pPr marL="1143000" indent="-228600" eaLnBrk="0" hangingPunct="0">
              <a:spcBef>
                <a:spcPct val="20000"/>
              </a:spcBef>
              <a:buClr>
                <a:schemeClr val="hlink"/>
              </a:buClr>
              <a:buSzPct val="120000"/>
              <a:buChar char="•"/>
              <a:defRPr sz="2400">
                <a:solidFill>
                  <a:schemeClr val="tx1"/>
                </a:solidFill>
                <a:latin typeface="Tahoma" pitchFamily="34" charset="0"/>
                <a:ea typeface="Arial" pitchFamily="34" charset="0"/>
                <a:cs typeface="Arial" pitchFamily="34" charset="0"/>
              </a:defRPr>
            </a:lvl3pPr>
            <a:lvl4pPr marL="1600200" indent="-228600" eaLnBrk="0" hangingPunct="0">
              <a:spcBef>
                <a:spcPct val="20000"/>
              </a:spcBef>
              <a:buFont typeface="Tahoma" pitchFamily="34" charset="0"/>
              <a:buChar char="–"/>
              <a:defRPr sz="2000">
                <a:solidFill>
                  <a:schemeClr val="tx1"/>
                </a:solidFill>
                <a:latin typeface="Tahoma" pitchFamily="34" charset="0"/>
                <a:ea typeface="Arial" pitchFamily="34" charset="0"/>
                <a:cs typeface="Arial" pitchFamily="34" charset="0"/>
              </a:defRPr>
            </a:lvl4pPr>
            <a:lvl5pPr marL="2057400" indent="-228600" eaLnBrk="0" hangingPunct="0">
              <a:spcBef>
                <a:spcPct val="20000"/>
              </a:spcBef>
              <a:buClr>
                <a:schemeClr val="hlink"/>
              </a:buClr>
              <a:buSzPct val="80000"/>
              <a:buFont typeface="Wingdings" pitchFamily="2" charset="2"/>
              <a:buChar char="v"/>
              <a:defRPr sz="2000">
                <a:solidFill>
                  <a:schemeClr val="tx1"/>
                </a:solidFill>
                <a:latin typeface="Tahoma" pitchFamily="34" charset="0"/>
                <a:ea typeface="Arial" pitchFamily="34" charset="0"/>
                <a:cs typeface="Arial" pitchFamily="34" charset="0"/>
              </a:defRPr>
            </a:lvl5pPr>
            <a:lvl6pPr marL="2514600" indent="-228600" eaLnBrk="0" fontAlgn="base" hangingPunct="0">
              <a:spcBef>
                <a:spcPct val="20000"/>
              </a:spcBef>
              <a:spcAft>
                <a:spcPct val="0"/>
              </a:spcAft>
              <a:buClr>
                <a:schemeClr val="hlink"/>
              </a:buClr>
              <a:buSzPct val="80000"/>
              <a:buFont typeface="Wingdings" pitchFamily="2" charset="2"/>
              <a:buChar char="v"/>
              <a:defRPr sz="2000">
                <a:solidFill>
                  <a:schemeClr val="tx1"/>
                </a:solidFill>
                <a:latin typeface="Tahoma" pitchFamily="34" charset="0"/>
                <a:ea typeface="Arial" pitchFamily="34" charset="0"/>
                <a:cs typeface="Arial" pitchFamily="34" charset="0"/>
              </a:defRPr>
            </a:lvl6pPr>
            <a:lvl7pPr marL="2971800" indent="-228600" eaLnBrk="0" fontAlgn="base" hangingPunct="0">
              <a:spcBef>
                <a:spcPct val="20000"/>
              </a:spcBef>
              <a:spcAft>
                <a:spcPct val="0"/>
              </a:spcAft>
              <a:buClr>
                <a:schemeClr val="hlink"/>
              </a:buClr>
              <a:buSzPct val="80000"/>
              <a:buFont typeface="Wingdings" pitchFamily="2" charset="2"/>
              <a:buChar char="v"/>
              <a:defRPr sz="2000">
                <a:solidFill>
                  <a:schemeClr val="tx1"/>
                </a:solidFill>
                <a:latin typeface="Tahoma" pitchFamily="34" charset="0"/>
                <a:ea typeface="Arial" pitchFamily="34" charset="0"/>
                <a:cs typeface="Arial" pitchFamily="34" charset="0"/>
              </a:defRPr>
            </a:lvl7pPr>
            <a:lvl8pPr marL="3429000" indent="-228600" eaLnBrk="0" fontAlgn="base" hangingPunct="0">
              <a:spcBef>
                <a:spcPct val="20000"/>
              </a:spcBef>
              <a:spcAft>
                <a:spcPct val="0"/>
              </a:spcAft>
              <a:buClr>
                <a:schemeClr val="hlink"/>
              </a:buClr>
              <a:buSzPct val="80000"/>
              <a:buFont typeface="Wingdings" pitchFamily="2" charset="2"/>
              <a:buChar char="v"/>
              <a:defRPr sz="2000">
                <a:solidFill>
                  <a:schemeClr val="tx1"/>
                </a:solidFill>
                <a:latin typeface="Tahoma" pitchFamily="34" charset="0"/>
                <a:ea typeface="Arial" pitchFamily="34" charset="0"/>
                <a:cs typeface="Arial" pitchFamily="34" charset="0"/>
              </a:defRPr>
            </a:lvl8pPr>
            <a:lvl9pPr marL="3886200" indent="-228600" eaLnBrk="0" fontAlgn="base" hangingPunct="0">
              <a:spcBef>
                <a:spcPct val="20000"/>
              </a:spcBef>
              <a:spcAft>
                <a:spcPct val="0"/>
              </a:spcAft>
              <a:buClr>
                <a:schemeClr val="hlink"/>
              </a:buClr>
              <a:buSzPct val="80000"/>
              <a:buFont typeface="Wingdings" pitchFamily="2" charset="2"/>
              <a:buChar char="v"/>
              <a:defRPr sz="2000">
                <a:solidFill>
                  <a:schemeClr val="tx1"/>
                </a:solidFill>
                <a:latin typeface="Tahoma" pitchFamily="34" charset="0"/>
                <a:ea typeface="Arial" pitchFamily="34" charset="0"/>
                <a:cs typeface="Arial" pitchFamily="34" charset="0"/>
              </a:defRPr>
            </a:lvl9pPr>
          </a:lstStyle>
          <a:p>
            <a:pPr eaLnBrk="1" hangingPunct="1">
              <a:spcBef>
                <a:spcPct val="0"/>
              </a:spcBef>
              <a:buClrTx/>
              <a:buSzTx/>
              <a:buFontTx/>
              <a:buNone/>
            </a:pPr>
            <a:r>
              <a:rPr lang="en-US" altLang="en-US" sz="1400"/>
              <a:t>A closer look at the bathymetric map, with the "craters" outlined with yellow circles.  A steep cliff is circled in red; soft coral communities were discovered in Oceanographer and Lydonia Canyons with similar terrain. The subtly irregular bottom features outlined in magenta may be hard coral communities or chemosynthetic communities featuring clams, mussels, and tubeworms. The scientists won't know what they are until they are photographed by an AUV during a cruise this summer. (</a:t>
            </a:r>
            <a:r>
              <a:rPr lang="en-US" altLang="en-US" sz="1400" i="1"/>
              <a:t>Credit: L. Macelloni, NIUST)</a:t>
            </a:r>
            <a:r>
              <a:rPr lang="en-US" altLang="en-US" sz="1400"/>
              <a:t>) NOAA</a:t>
            </a:r>
          </a:p>
          <a:p>
            <a:pPr eaLnBrk="1" hangingPunct="1">
              <a:spcBef>
                <a:spcPct val="0"/>
              </a:spcBef>
              <a:buClrTx/>
              <a:buSzTx/>
              <a:buFontTx/>
              <a:buNone/>
            </a:pPr>
            <a:endParaRPr lang="en-US" altLang="en-US" sz="1400"/>
          </a:p>
        </p:txBody>
      </p:sp>
    </p:spTree>
    <p:extLst>
      <p:ext uri="{BB962C8B-B14F-4D97-AF65-F5344CB8AC3E}">
        <p14:creationId xmlns:p14="http://schemas.microsoft.com/office/powerpoint/2010/main" val="429606333"/>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Rectangle 2"/>
          <p:cNvSpPr>
            <a:spLocks noGrp="1" noChangeArrowheads="1"/>
          </p:cNvSpPr>
          <p:nvPr>
            <p:ph type="title"/>
          </p:nvPr>
        </p:nvSpPr>
        <p:spPr/>
        <p:txBody>
          <a:bodyPr/>
          <a:lstStyle/>
          <a:p>
            <a:pPr eaLnBrk="1" hangingPunct="1">
              <a:defRPr/>
            </a:pPr>
            <a:r>
              <a:rPr lang="en-US" altLang="en-US" smtClean="0">
                <a:ea typeface="ＭＳ Ｐゴシック" pitchFamily="1" charset="-128"/>
              </a:rPr>
              <a:t>Bathymetry and Wave Period</a:t>
            </a:r>
          </a:p>
        </p:txBody>
      </p:sp>
      <p:sp>
        <p:nvSpPr>
          <p:cNvPr id="144387" name="Rectangle 3"/>
          <p:cNvSpPr>
            <a:spLocks noGrp="1" noChangeArrowheads="1"/>
          </p:cNvSpPr>
          <p:nvPr>
            <p:ph type="body" idx="1"/>
          </p:nvPr>
        </p:nvSpPr>
        <p:spPr/>
        <p:txBody>
          <a:bodyPr/>
          <a:lstStyle/>
          <a:p>
            <a:pPr eaLnBrk="1" hangingPunct="1">
              <a:defRPr/>
            </a:pPr>
            <a:r>
              <a:rPr lang="en-US" altLang="en-US" sz="2800" smtClean="0">
                <a:ea typeface="ＭＳ Ｐゴシック" pitchFamily="1" charset="-128"/>
              </a:rPr>
              <a:t>The longer period the swell, the deeper the energy will extend downward in the ocean </a:t>
            </a:r>
          </a:p>
          <a:p>
            <a:pPr eaLnBrk="1" hangingPunct="1">
              <a:buFontTx/>
              <a:buNone/>
              <a:defRPr/>
            </a:pPr>
            <a:endParaRPr lang="en-US" altLang="en-US" sz="2800" smtClean="0">
              <a:ea typeface="ＭＳ Ｐゴシック" pitchFamily="1" charset="-128"/>
            </a:endParaRPr>
          </a:p>
          <a:p>
            <a:pPr eaLnBrk="1" hangingPunct="1">
              <a:defRPr/>
            </a:pPr>
            <a:r>
              <a:rPr lang="en-US" altLang="en-US" sz="2800" smtClean="0">
                <a:ea typeface="ＭＳ Ｐゴシック" pitchFamily="1" charset="-128"/>
              </a:rPr>
              <a:t>Long period swell extends much deeper than short period swell and thus, given the same depth of ocean at an arbitrary point, the longer period swell will be more affected by the bottom than the shorter period swell </a:t>
            </a:r>
          </a:p>
        </p:txBody>
      </p:sp>
    </p:spTree>
    <p:extLst>
      <p:ext uri="{BB962C8B-B14F-4D97-AF65-F5344CB8AC3E}">
        <p14:creationId xmlns:p14="http://schemas.microsoft.com/office/powerpoint/2010/main" val="750282728"/>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Rectangle 2"/>
          <p:cNvSpPr>
            <a:spLocks noGrp="1" noChangeArrowheads="1"/>
          </p:cNvSpPr>
          <p:nvPr>
            <p:ph type="title"/>
          </p:nvPr>
        </p:nvSpPr>
        <p:spPr/>
        <p:txBody>
          <a:bodyPr/>
          <a:lstStyle/>
          <a:p>
            <a:pPr eaLnBrk="1" hangingPunct="1">
              <a:defRPr/>
            </a:pPr>
            <a:r>
              <a:rPr lang="en-US" altLang="en-US" smtClean="0">
                <a:ea typeface="ＭＳ Ｐゴシック" pitchFamily="1" charset="-128"/>
              </a:rPr>
              <a:t>Bathymetry and Wave Period</a:t>
            </a:r>
          </a:p>
        </p:txBody>
      </p:sp>
      <p:sp>
        <p:nvSpPr>
          <p:cNvPr id="145411" name="Rectangle 3"/>
          <p:cNvSpPr>
            <a:spLocks noGrp="1" noChangeArrowheads="1"/>
          </p:cNvSpPr>
          <p:nvPr>
            <p:ph type="body" idx="1"/>
          </p:nvPr>
        </p:nvSpPr>
        <p:spPr/>
        <p:txBody>
          <a:bodyPr/>
          <a:lstStyle/>
          <a:p>
            <a:pPr eaLnBrk="1" hangingPunct="1">
              <a:lnSpc>
                <a:spcPct val="80000"/>
              </a:lnSpc>
              <a:defRPr/>
            </a:pPr>
            <a:r>
              <a:rPr lang="en-US" altLang="en-US" sz="2000" smtClean="0">
                <a:ea typeface="ＭＳ Ｐゴシック" pitchFamily="1" charset="-128"/>
              </a:rPr>
              <a:t>As the long period swell approaches the shallower depths of the region, the waves will begin to feel the bottom and refractive and attenuation processes will take place sooner than for a shorter period swell </a:t>
            </a:r>
          </a:p>
          <a:p>
            <a:pPr eaLnBrk="1" hangingPunct="1">
              <a:lnSpc>
                <a:spcPct val="80000"/>
              </a:lnSpc>
              <a:buFontTx/>
              <a:buNone/>
              <a:defRPr/>
            </a:pPr>
            <a:endParaRPr lang="en-US" altLang="en-US" sz="2000" smtClean="0">
              <a:ea typeface="ＭＳ Ｐゴシック" pitchFamily="1" charset="-128"/>
            </a:endParaRPr>
          </a:p>
          <a:p>
            <a:pPr eaLnBrk="1" hangingPunct="1">
              <a:lnSpc>
                <a:spcPct val="80000"/>
              </a:lnSpc>
              <a:defRPr/>
            </a:pPr>
            <a:r>
              <a:rPr lang="en-US" altLang="en-US" sz="2000" smtClean="0">
                <a:ea typeface="ＭＳ Ｐゴシック" pitchFamily="1" charset="-128"/>
              </a:rPr>
              <a:t>This does two things to the swell:</a:t>
            </a:r>
          </a:p>
          <a:p>
            <a:pPr lvl="1" eaLnBrk="1" hangingPunct="1">
              <a:lnSpc>
                <a:spcPct val="80000"/>
              </a:lnSpc>
              <a:defRPr/>
            </a:pPr>
            <a:r>
              <a:rPr lang="en-US" altLang="en-US" sz="1800" smtClean="0">
                <a:ea typeface="Arial" pitchFamily="34" charset="0"/>
              </a:rPr>
              <a:t>Change the direction of the initial incident angle of the swell (refractive process)</a:t>
            </a:r>
          </a:p>
          <a:p>
            <a:pPr lvl="1" eaLnBrk="1" hangingPunct="1">
              <a:lnSpc>
                <a:spcPct val="80000"/>
              </a:lnSpc>
              <a:defRPr/>
            </a:pPr>
            <a:r>
              <a:rPr lang="en-US" altLang="en-US" sz="1800" smtClean="0">
                <a:ea typeface="Arial" pitchFamily="34" charset="0"/>
              </a:rPr>
              <a:t>Attenuation of swell energy due to the continental shelf </a:t>
            </a:r>
          </a:p>
          <a:p>
            <a:pPr lvl="1" algn="ctr" eaLnBrk="1" hangingPunct="1">
              <a:lnSpc>
                <a:spcPct val="80000"/>
              </a:lnSpc>
              <a:buFont typeface="Tahoma" pitchFamily="34" charset="0"/>
              <a:buNone/>
              <a:defRPr/>
            </a:pPr>
            <a:endParaRPr lang="en-US" altLang="en-US" sz="2000" i="1" smtClean="0">
              <a:solidFill>
                <a:schemeClr val="hlink"/>
              </a:solidFill>
              <a:ea typeface="Arial" pitchFamily="34" charset="0"/>
            </a:endParaRPr>
          </a:p>
          <a:p>
            <a:pPr lvl="1" algn="ctr" eaLnBrk="1" hangingPunct="1">
              <a:lnSpc>
                <a:spcPct val="80000"/>
              </a:lnSpc>
              <a:buFont typeface="Tahoma" pitchFamily="34" charset="0"/>
              <a:buNone/>
              <a:defRPr/>
            </a:pPr>
            <a:endParaRPr lang="en-US" altLang="en-US" sz="2000" i="1" smtClean="0">
              <a:solidFill>
                <a:schemeClr val="hlink"/>
              </a:solidFill>
              <a:ea typeface="Arial" pitchFamily="34" charset="0"/>
            </a:endParaRPr>
          </a:p>
          <a:p>
            <a:pPr lvl="1" algn="ctr" eaLnBrk="1" hangingPunct="1">
              <a:lnSpc>
                <a:spcPct val="80000"/>
              </a:lnSpc>
              <a:buFont typeface="Tahoma" pitchFamily="34" charset="0"/>
              <a:buNone/>
              <a:defRPr/>
            </a:pPr>
            <a:r>
              <a:rPr lang="en-US" altLang="en-US" sz="2000" i="1" smtClean="0">
                <a:solidFill>
                  <a:schemeClr val="hlink"/>
                </a:solidFill>
                <a:ea typeface="Arial" pitchFamily="34" charset="0"/>
              </a:rPr>
              <a:t>Thus various swells will behave differently in your region dependent upon the incident angle of the swell and the swell period</a:t>
            </a:r>
          </a:p>
        </p:txBody>
      </p:sp>
    </p:spTree>
    <p:extLst>
      <p:ext uri="{BB962C8B-B14F-4D97-AF65-F5344CB8AC3E}">
        <p14:creationId xmlns:p14="http://schemas.microsoft.com/office/powerpoint/2010/main" val="208154862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Challenge</a:t>
            </a:r>
            <a:endParaRPr lang="en-US" dirty="0"/>
          </a:p>
        </p:txBody>
      </p:sp>
      <p:sp>
        <p:nvSpPr>
          <p:cNvPr id="3" name="Content Placeholder 2"/>
          <p:cNvSpPr>
            <a:spLocks noGrp="1"/>
          </p:cNvSpPr>
          <p:nvPr>
            <p:ph idx="1"/>
          </p:nvPr>
        </p:nvSpPr>
        <p:spPr>
          <a:xfrm>
            <a:off x="457200" y="1295400"/>
            <a:ext cx="8229600" cy="4525963"/>
          </a:xfrm>
        </p:spPr>
        <p:txBody>
          <a:bodyPr/>
          <a:lstStyle/>
          <a:p>
            <a:r>
              <a:rPr lang="en-US" dirty="0" smtClean="0"/>
              <a:t>What causes waves to break?</a:t>
            </a:r>
          </a:p>
          <a:p>
            <a:r>
              <a:rPr lang="en-US" dirty="0" smtClean="0"/>
              <a:t>What conditions are best for NJ?</a:t>
            </a:r>
          </a:p>
          <a:p>
            <a:r>
              <a:rPr lang="en-US" dirty="0" smtClean="0"/>
              <a:t>Describe the NJ coastline. </a:t>
            </a:r>
          </a:p>
          <a:p>
            <a:endParaRPr lang="en-US" dirty="0"/>
          </a:p>
        </p:txBody>
      </p:sp>
      <p:pic>
        <p:nvPicPr>
          <p:cNvPr id="4" name="Picture 3" descr="Hawaii.JPG"/>
          <p:cNvPicPr>
            <a:picLocks noChangeAspect="1"/>
          </p:cNvPicPr>
          <p:nvPr/>
        </p:nvPicPr>
        <p:blipFill>
          <a:blip r:embed="rId2" cstate="print"/>
          <a:stretch>
            <a:fillRect/>
          </a:stretch>
        </p:blipFill>
        <p:spPr>
          <a:xfrm>
            <a:off x="3581400" y="3048000"/>
            <a:ext cx="5372100" cy="3581400"/>
          </a:xfrm>
          <a:prstGeom prst="rect">
            <a:avLst/>
          </a:prstGeom>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8" name="Rectangle 4"/>
          <p:cNvSpPr>
            <a:spLocks noGrp="1" noChangeArrowheads="1"/>
          </p:cNvSpPr>
          <p:nvPr>
            <p:ph type="title"/>
          </p:nvPr>
        </p:nvSpPr>
        <p:spPr>
          <a:xfrm>
            <a:off x="533400" y="0"/>
            <a:ext cx="8229600" cy="1384300"/>
          </a:xfrm>
        </p:spPr>
        <p:txBody>
          <a:bodyPr/>
          <a:lstStyle/>
          <a:p>
            <a:pPr algn="ctr" eaLnBrk="1" hangingPunct="1">
              <a:defRPr/>
            </a:pPr>
            <a:r>
              <a:rPr lang="en-US" altLang="en-US" sz="4000" smtClean="0">
                <a:ea typeface="ＭＳ Ｐゴシック" pitchFamily="1" charset="-128"/>
              </a:rPr>
              <a:t>Impact of Swell Direction and Period along the NY/NJ coastline</a:t>
            </a:r>
          </a:p>
        </p:txBody>
      </p:sp>
      <p:pic>
        <p:nvPicPr>
          <p:cNvPr id="31747" name="Picture 8" descr="ese"/>
          <p:cNvPicPr>
            <a:picLocks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457200" y="1676400"/>
            <a:ext cx="8229600" cy="454183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39273" name="Picture 9" descr="s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 y="1641475"/>
            <a:ext cx="8229600" cy="456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9274" name="Picture 10" descr="s_swell"/>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7200" y="1649413"/>
            <a:ext cx="8229600" cy="4589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7575804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39273"/>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13927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Rectangle 2"/>
          <p:cNvSpPr>
            <a:spLocks noGrp="1" noChangeArrowheads="1"/>
          </p:cNvSpPr>
          <p:nvPr>
            <p:ph type="title"/>
          </p:nvPr>
        </p:nvSpPr>
        <p:spPr/>
        <p:txBody>
          <a:bodyPr>
            <a:normAutofit fontScale="90000"/>
          </a:bodyPr>
          <a:lstStyle/>
          <a:p>
            <a:pPr algn="ctr" eaLnBrk="1" hangingPunct="1">
              <a:defRPr/>
            </a:pPr>
            <a:r>
              <a:rPr lang="en-US" altLang="en-US" sz="4000" smtClean="0">
                <a:ea typeface="ＭＳ Ｐゴシック" pitchFamily="1" charset="-128"/>
              </a:rPr>
              <a:t>Impact of Swell Direction and Period along the NY/NJ coastline</a:t>
            </a:r>
          </a:p>
        </p:txBody>
      </p:sp>
      <p:sp>
        <p:nvSpPr>
          <p:cNvPr id="141319" name="Rectangle 7"/>
          <p:cNvSpPr>
            <a:spLocks noGrp="1" noChangeArrowheads="1"/>
          </p:cNvSpPr>
          <p:nvPr>
            <p:ph type="body" idx="1"/>
          </p:nvPr>
        </p:nvSpPr>
        <p:spPr/>
        <p:txBody>
          <a:bodyPr/>
          <a:lstStyle/>
          <a:p>
            <a:pPr eaLnBrk="1" hangingPunct="1">
              <a:lnSpc>
                <a:spcPct val="90000"/>
              </a:lnSpc>
              <a:defRPr/>
            </a:pPr>
            <a:r>
              <a:rPr lang="en-US" altLang="en-US" sz="2800" smtClean="0">
                <a:ea typeface="ＭＳ Ｐゴシック" pitchFamily="1" charset="-128"/>
              </a:rPr>
              <a:t>Shorter wave periods, because they don’t ‘feel’ the bottom of the Hudson Valley finger, are not significantly refracted</a:t>
            </a:r>
          </a:p>
          <a:p>
            <a:pPr eaLnBrk="1" hangingPunct="1">
              <a:lnSpc>
                <a:spcPct val="90000"/>
              </a:lnSpc>
              <a:defRPr/>
            </a:pPr>
            <a:r>
              <a:rPr lang="en-US" altLang="en-US" sz="2800" smtClean="0">
                <a:ea typeface="ＭＳ Ｐゴシック" pitchFamily="1" charset="-128"/>
              </a:rPr>
              <a:t>Longer period energy (14-20”) will be impacted by the Hudson Shelf and Canyon and this leads to refraction that may prevent the waves from approaching into the Valley finger</a:t>
            </a:r>
          </a:p>
          <a:p>
            <a:pPr lvl="1" eaLnBrk="1" hangingPunct="1">
              <a:lnSpc>
                <a:spcPct val="90000"/>
              </a:lnSpc>
              <a:defRPr/>
            </a:pPr>
            <a:r>
              <a:rPr lang="en-US" altLang="en-US" sz="2400" smtClean="0">
                <a:ea typeface="Arial" pitchFamily="34" charset="0"/>
              </a:rPr>
              <a:t>This system leads to smaller wave heights for spots in Northern NJ and far western LI during long period SE swell events</a:t>
            </a:r>
          </a:p>
        </p:txBody>
      </p:sp>
    </p:spTree>
    <p:extLst>
      <p:ext uri="{BB962C8B-B14F-4D97-AF65-F5344CB8AC3E}">
        <p14:creationId xmlns:p14="http://schemas.microsoft.com/office/powerpoint/2010/main" val="2690360763"/>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Rectangle 2"/>
          <p:cNvSpPr>
            <a:spLocks noGrp="1" noChangeArrowheads="1"/>
          </p:cNvSpPr>
          <p:nvPr>
            <p:ph type="title"/>
          </p:nvPr>
        </p:nvSpPr>
        <p:spPr/>
        <p:txBody>
          <a:bodyPr>
            <a:normAutofit fontScale="90000"/>
          </a:bodyPr>
          <a:lstStyle/>
          <a:p>
            <a:pPr algn="ctr" eaLnBrk="1" hangingPunct="1">
              <a:defRPr/>
            </a:pPr>
            <a:r>
              <a:rPr lang="en-US" altLang="en-US" sz="4000" smtClean="0">
                <a:ea typeface="ＭＳ Ｐゴシック" pitchFamily="1" charset="-128"/>
              </a:rPr>
              <a:t>Impact of Swell Direction and Period along the NY/NJ coastline</a:t>
            </a:r>
          </a:p>
        </p:txBody>
      </p:sp>
      <p:sp>
        <p:nvSpPr>
          <p:cNvPr id="148483" name="Rectangle 3"/>
          <p:cNvSpPr>
            <a:spLocks noGrp="1" noChangeArrowheads="1"/>
          </p:cNvSpPr>
          <p:nvPr>
            <p:ph type="body" idx="1"/>
          </p:nvPr>
        </p:nvSpPr>
        <p:spPr/>
        <p:txBody>
          <a:bodyPr/>
          <a:lstStyle/>
          <a:p>
            <a:pPr eaLnBrk="1" hangingPunct="1">
              <a:defRPr/>
            </a:pPr>
            <a:r>
              <a:rPr lang="en-US" altLang="en-US" smtClean="0">
                <a:ea typeface="ＭＳ Ｐゴシック" pitchFamily="1" charset="-128"/>
              </a:rPr>
              <a:t>In conclusion:</a:t>
            </a:r>
          </a:p>
          <a:p>
            <a:pPr eaLnBrk="1" hangingPunct="1">
              <a:defRPr/>
            </a:pPr>
            <a:endParaRPr lang="en-US" altLang="en-US" smtClean="0">
              <a:ea typeface="ＭＳ Ｐゴシック" pitchFamily="1" charset="-128"/>
            </a:endParaRPr>
          </a:p>
          <a:p>
            <a:pPr lvl="1" eaLnBrk="1" hangingPunct="1">
              <a:defRPr/>
            </a:pPr>
            <a:r>
              <a:rPr lang="en-US" altLang="en-US" smtClean="0">
                <a:ea typeface="Arial" pitchFamily="34" charset="0"/>
              </a:rPr>
              <a:t>Obviously a complicated issue along any coastline but especially here</a:t>
            </a:r>
          </a:p>
          <a:p>
            <a:pPr lvl="1" eaLnBrk="1" hangingPunct="1">
              <a:defRPr/>
            </a:pPr>
            <a:endParaRPr lang="en-US" altLang="en-US" smtClean="0">
              <a:ea typeface="Arial" pitchFamily="34" charset="0"/>
            </a:endParaRPr>
          </a:p>
          <a:p>
            <a:pPr lvl="1" eaLnBrk="1" hangingPunct="1">
              <a:defRPr/>
            </a:pPr>
            <a:r>
              <a:rPr lang="en-US" altLang="en-US" smtClean="0">
                <a:ea typeface="Arial" pitchFamily="34" charset="0"/>
              </a:rPr>
              <a:t>Changes in the bathymetry in the nearshore environment will also have an impact on what spots do best with longer period swell energy</a:t>
            </a:r>
          </a:p>
        </p:txBody>
      </p:sp>
    </p:spTree>
    <p:extLst>
      <p:ext uri="{BB962C8B-B14F-4D97-AF65-F5344CB8AC3E}">
        <p14:creationId xmlns:p14="http://schemas.microsoft.com/office/powerpoint/2010/main" val="2552318404"/>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Ch.7 Wave-Breaking</a:t>
            </a:r>
            <a:endParaRPr lang="en-US" dirty="0"/>
          </a:p>
        </p:txBody>
      </p:sp>
      <p:sp>
        <p:nvSpPr>
          <p:cNvPr id="3" name="Content Placeholder 2"/>
          <p:cNvSpPr>
            <a:spLocks noGrp="1"/>
          </p:cNvSpPr>
          <p:nvPr>
            <p:ph idx="1"/>
          </p:nvPr>
        </p:nvSpPr>
        <p:spPr/>
        <p:txBody>
          <a:bodyPr/>
          <a:lstStyle/>
          <a:p>
            <a:r>
              <a:rPr lang="en-US" dirty="0" smtClean="0"/>
              <a:t>The “Breaking profile” depends on bottom topography, wind, swell period, etc…</a:t>
            </a:r>
          </a:p>
          <a:p>
            <a:r>
              <a:rPr lang="en-US" b="1" dirty="0" smtClean="0"/>
              <a:t>Airy wave theory</a:t>
            </a:r>
            <a:r>
              <a:rPr lang="en-US" dirty="0" smtClean="0"/>
              <a:t> </a:t>
            </a:r>
            <a:r>
              <a:rPr lang="en-US" b="1" dirty="0" err="1" smtClean="0"/>
              <a:t>vs</a:t>
            </a:r>
            <a:r>
              <a:rPr lang="en-US" b="1" dirty="0" smtClean="0"/>
              <a:t> Stokes Theory</a:t>
            </a:r>
            <a:endParaRPr lang="en-US" dirty="0" smtClean="0"/>
          </a:p>
          <a:p>
            <a:pPr lvl="1">
              <a:buNone/>
            </a:pPr>
            <a:r>
              <a:rPr lang="en-US" dirty="0" smtClean="0"/>
              <a:t>-wave is tripped up..toppling head first</a:t>
            </a:r>
          </a:p>
          <a:p>
            <a:pPr lvl="1">
              <a:buNone/>
            </a:pPr>
            <a:r>
              <a:rPr lang="en-US" dirty="0" smtClean="0"/>
              <a:t>-The top of the wave is faster</a:t>
            </a:r>
          </a:p>
          <a:p>
            <a:pPr lvl="1">
              <a:buNone/>
            </a:pPr>
            <a:r>
              <a:rPr lang="en-US" dirty="0" smtClean="0"/>
              <a:t>-Fig.7.1</a:t>
            </a:r>
            <a:endParaRPr lang="en-US" dirty="0"/>
          </a:p>
        </p:txBody>
      </p:sp>
      <p:pic>
        <p:nvPicPr>
          <p:cNvPr id="12290" name="Picture 2" descr="http://upload.wikimedia.org/wikipedia/commons/thumb/2/2d/Propagation_du_tsunami_en_profondeur_variable.gif/220px-Propagation_du_tsunami_en_profondeur_variable.gif">
            <a:hlinkClick r:id="rId2"/>
          </p:cNvPr>
          <p:cNvPicPr>
            <a:picLocks noChangeAspect="1" noChangeArrowheads="1" noCrop="1"/>
          </p:cNvPicPr>
          <p:nvPr/>
        </p:nvPicPr>
        <p:blipFill>
          <a:blip r:embed="rId3" cstate="print"/>
          <a:srcRect/>
          <a:stretch>
            <a:fillRect/>
          </a:stretch>
        </p:blipFill>
        <p:spPr bwMode="auto">
          <a:xfrm>
            <a:off x="3886200" y="4301835"/>
            <a:ext cx="4419600" cy="2310248"/>
          </a:xfrm>
          <a:prstGeom prst="rect">
            <a:avLst/>
          </a:prstGeom>
          <a:noFill/>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Breaking Waves</a:t>
            </a:r>
            <a:endParaRPr lang="en-US" dirty="0"/>
          </a:p>
        </p:txBody>
      </p:sp>
      <p:sp>
        <p:nvSpPr>
          <p:cNvPr id="3" name="Content Placeholder 2"/>
          <p:cNvSpPr>
            <a:spLocks noGrp="1"/>
          </p:cNvSpPr>
          <p:nvPr>
            <p:ph idx="1"/>
          </p:nvPr>
        </p:nvSpPr>
        <p:spPr/>
        <p:txBody>
          <a:bodyPr>
            <a:normAutofit fontScale="85000" lnSpcReduction="20000"/>
          </a:bodyPr>
          <a:lstStyle/>
          <a:p>
            <a:r>
              <a:rPr lang="en-US" dirty="0" smtClean="0"/>
              <a:t>There are 3 basic types of breaking waves, depending on the type of shoreline they’re hitting. </a:t>
            </a:r>
            <a:r>
              <a:rPr lang="en-US" b="1" dirty="0" smtClean="0"/>
              <a:t>Spilling breakers</a:t>
            </a:r>
            <a:r>
              <a:rPr lang="en-US" dirty="0" smtClean="0"/>
              <a:t> occur on gently sloping coasts where the waves break slowly and over a long distance, with the crest spilling gently down the front of the wave. That’s what we have here. If the coast is steeper, the waves slow down more quickly and so the crest curls way over the front of the wave and plunges down towards the base---in other words it curls. This is a </a:t>
            </a:r>
            <a:r>
              <a:rPr lang="en-US" b="1" dirty="0" smtClean="0"/>
              <a:t>plunging breaker</a:t>
            </a:r>
            <a:r>
              <a:rPr lang="en-US" dirty="0" smtClean="0"/>
              <a:t> and is a good surfing wave like you’d have in Hawaii. In some cases, where the coastline if very steep, the wave builds up very suddenly and breaks right onto the beach. These are </a:t>
            </a:r>
            <a:r>
              <a:rPr lang="en-US" b="1" dirty="0" smtClean="0"/>
              <a:t>surging breakers</a:t>
            </a:r>
            <a:r>
              <a:rPr lang="en-US" dirty="0" smtClean="0"/>
              <a:t>.</a:t>
            </a:r>
            <a:endParaRPr lang="en-US" dirty="0"/>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descr="http://kingfish.coastal.edu/biology/sgilman/770surftypes.gif"/>
          <p:cNvPicPr>
            <a:picLocks noChangeAspect="1" noChangeArrowheads="1"/>
          </p:cNvPicPr>
          <p:nvPr/>
        </p:nvPicPr>
        <p:blipFill>
          <a:blip r:embed="rId2" cstate="print"/>
          <a:srcRect/>
          <a:stretch>
            <a:fillRect/>
          </a:stretch>
        </p:blipFill>
        <p:spPr bwMode="auto">
          <a:xfrm>
            <a:off x="2133600" y="609600"/>
            <a:ext cx="5870316" cy="6055694"/>
          </a:xfrm>
          <a:prstGeom prst="rect">
            <a:avLst/>
          </a:prstGeom>
          <a:noFill/>
        </p:spPr>
      </p:pic>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Breaking Waves</a:t>
            </a:r>
            <a:endParaRPr lang="en-US" dirty="0"/>
          </a:p>
        </p:txBody>
      </p:sp>
      <p:sp>
        <p:nvSpPr>
          <p:cNvPr id="3" name="Content Placeholder 2"/>
          <p:cNvSpPr>
            <a:spLocks noGrp="1"/>
          </p:cNvSpPr>
          <p:nvPr>
            <p:ph idx="1"/>
          </p:nvPr>
        </p:nvSpPr>
        <p:spPr/>
        <p:txBody>
          <a:bodyPr>
            <a:normAutofit fontScale="85000" lnSpcReduction="20000"/>
          </a:bodyPr>
          <a:lstStyle/>
          <a:p>
            <a:r>
              <a:rPr lang="en-US" dirty="0" smtClean="0"/>
              <a:t>As waves enter shallow water they slow down and they change shape, increasing in height.</a:t>
            </a:r>
          </a:p>
          <a:p>
            <a:r>
              <a:rPr lang="en-US" dirty="0" smtClean="0"/>
              <a:t>Once they reach a water depth of approximately 1.3 times their height they start to break. </a:t>
            </a:r>
          </a:p>
          <a:p>
            <a:r>
              <a:rPr lang="en-US" dirty="0" smtClean="0"/>
              <a:t>How rapidly this happens is affected by the local sea bed, on a gently sloping beach with light winds the wave will gradually increase in height eventually the top starts to spill gently forward.</a:t>
            </a:r>
          </a:p>
          <a:p>
            <a:r>
              <a:rPr lang="en-US" dirty="0" smtClean="0"/>
              <a:t>These waves break slowly, they’re definitely </a:t>
            </a:r>
            <a:r>
              <a:rPr lang="en-US" dirty="0" err="1" smtClean="0"/>
              <a:t>surfable</a:t>
            </a:r>
            <a:r>
              <a:rPr lang="en-US" dirty="0" smtClean="0"/>
              <a:t> and can form the staple part of many surfers diets but are often slower to ride.</a:t>
            </a:r>
          </a:p>
          <a:p>
            <a:r>
              <a:rPr lang="en-US" dirty="0" smtClean="0">
                <a:hlinkClick r:id="rId2"/>
              </a:rPr>
              <a:t>Video Clip</a:t>
            </a:r>
            <a:endParaRPr lang="en-US" dirty="0" smtClean="0"/>
          </a:p>
          <a:p>
            <a:endParaRPr lang="en-US" dirty="0"/>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0"/>
            <a:ext cx="8229600" cy="1143000"/>
          </a:xfrm>
        </p:spPr>
        <p:txBody>
          <a:bodyPr/>
          <a:lstStyle/>
          <a:p>
            <a:r>
              <a:rPr lang="en-US" dirty="0" smtClean="0"/>
              <a:t>Breaking Waves</a:t>
            </a:r>
            <a:endParaRPr lang="en-US" dirty="0"/>
          </a:p>
        </p:txBody>
      </p:sp>
      <p:sp>
        <p:nvSpPr>
          <p:cNvPr id="3" name="Content Placeholder 2"/>
          <p:cNvSpPr>
            <a:spLocks noGrp="1"/>
          </p:cNvSpPr>
          <p:nvPr>
            <p:ph idx="1"/>
          </p:nvPr>
        </p:nvSpPr>
        <p:spPr>
          <a:xfrm>
            <a:off x="381000" y="1219200"/>
            <a:ext cx="8229600" cy="4525963"/>
          </a:xfrm>
        </p:spPr>
        <p:txBody>
          <a:bodyPr>
            <a:normAutofit fontScale="92500" lnSpcReduction="10000"/>
          </a:bodyPr>
          <a:lstStyle/>
          <a:p>
            <a:r>
              <a:rPr lang="en-US" dirty="0" smtClean="0"/>
              <a:t>Alternatively the wave encounters shallow water more abruptly, a rock reef or a steep beach with well defined sand bars, in this situation the wave rapidly changes shape and the lip plunges forward in the most extreme case producing a hollow barreling wave. </a:t>
            </a:r>
          </a:p>
          <a:p>
            <a:r>
              <a:rPr lang="en-US" dirty="0" smtClean="0"/>
              <a:t>This sort of wave is the stuff of magazine covers, surf videos and a challenge for confident and competent surfers.</a:t>
            </a:r>
            <a:br>
              <a:rPr lang="en-US" dirty="0" smtClean="0"/>
            </a:br>
            <a:endParaRPr lang="en-US" dirty="0"/>
          </a:p>
        </p:txBody>
      </p:sp>
      <p:pic>
        <p:nvPicPr>
          <p:cNvPr id="4" name="Picture 2" descr="Shallowatercrop">
            <a:hlinkClick r:id="rId2" tooltip="Shallowatercrop"/>
          </p:cNvPr>
          <p:cNvPicPr>
            <a:picLocks noChangeAspect="1" noChangeArrowheads="1"/>
          </p:cNvPicPr>
          <p:nvPr/>
        </p:nvPicPr>
        <p:blipFill>
          <a:blip r:embed="rId3" cstate="print"/>
          <a:srcRect/>
          <a:stretch>
            <a:fillRect/>
          </a:stretch>
        </p:blipFill>
        <p:spPr bwMode="auto">
          <a:xfrm>
            <a:off x="3657600" y="4881880"/>
            <a:ext cx="5423334" cy="1747520"/>
          </a:xfrm>
          <a:prstGeom prst="rect">
            <a:avLst/>
          </a:prstGeom>
          <a:noFill/>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altLang="en-US" smtClean="0">
                <a:ea typeface="ＭＳ Ｐゴシック" pitchFamily="1" charset="-128"/>
              </a:rPr>
              <a:t>Beach-Breaks</a:t>
            </a:r>
          </a:p>
        </p:txBody>
      </p:sp>
      <p:sp>
        <p:nvSpPr>
          <p:cNvPr id="3" name="Content Placeholder 2"/>
          <p:cNvSpPr>
            <a:spLocks noGrp="1"/>
          </p:cNvSpPr>
          <p:nvPr>
            <p:ph idx="1"/>
          </p:nvPr>
        </p:nvSpPr>
        <p:spPr/>
        <p:txBody>
          <a:bodyPr/>
          <a:lstStyle/>
          <a:p>
            <a:pPr>
              <a:defRPr/>
            </a:pPr>
            <a:r>
              <a:rPr lang="en-US" altLang="en-US" smtClean="0">
                <a:ea typeface="ＭＳ Ｐゴシック" pitchFamily="1" charset="-128"/>
              </a:rPr>
              <a:t>Closeouts</a:t>
            </a:r>
          </a:p>
          <a:p>
            <a:pPr>
              <a:defRPr/>
            </a:pPr>
            <a:r>
              <a:rPr lang="en-US" altLang="en-US" smtClean="0">
                <a:ea typeface="ＭＳ Ｐゴシック" pitchFamily="1" charset="-128"/>
              </a:rPr>
              <a:t>Onshore winds</a:t>
            </a:r>
          </a:p>
        </p:txBody>
      </p:sp>
      <p:pic>
        <p:nvPicPr>
          <p:cNvPr id="19460" name="Picture 2" descr="http://t3.gstatic.com/images?q=tbn:ANd9GcTDgWxtvcBJ4Q2tbODTr1UetmBhPM4uwKuPuFeaYsi5pu3MGqY-x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91000" y="1219200"/>
            <a:ext cx="4229100" cy="2803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61" name="Picture 2" descr="http://johnozed.com/wp-content/uploads/2008/08/87-8-908-lbi-010.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3513" y="3189288"/>
            <a:ext cx="4713287" cy="3535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00269080"/>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defRPr/>
            </a:pPr>
            <a:r>
              <a:rPr lang="en-US" altLang="en-US" dirty="0" smtClean="0">
                <a:ea typeface="ＭＳ Ｐゴシック" pitchFamily="1" charset="-128"/>
              </a:rPr>
              <a:t>Offshore Winds</a:t>
            </a:r>
          </a:p>
        </p:txBody>
      </p:sp>
      <p:pic>
        <p:nvPicPr>
          <p:cNvPr id="20483"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a:xfrm>
            <a:off x="381000" y="2317750"/>
            <a:ext cx="7102475" cy="4114800"/>
          </a:xfrm>
        </p:spPr>
      </p:pic>
      <p:pic>
        <p:nvPicPr>
          <p:cNvPr id="20484" name="Picture 2" descr="http://new.jettylife.com/blog/wp-content/uploads/2013/01/by-Kyle-Gronostajski-600x400.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05400" y="609600"/>
            <a:ext cx="3886200" cy="2590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85" name="TextBox 2"/>
          <p:cNvSpPr txBox="1">
            <a:spLocks noChangeArrowheads="1"/>
          </p:cNvSpPr>
          <p:nvPr/>
        </p:nvSpPr>
        <p:spPr bwMode="auto">
          <a:xfrm>
            <a:off x="5943600" y="3200400"/>
            <a:ext cx="28194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chemeClr val="hlink"/>
              </a:buClr>
              <a:buSzPct val="120000"/>
              <a:buChar char="•"/>
              <a:defRPr sz="3200">
                <a:solidFill>
                  <a:schemeClr val="tx1"/>
                </a:solidFill>
                <a:latin typeface="Tahoma" pitchFamily="34" charset="0"/>
                <a:ea typeface="ＭＳ Ｐゴシック" pitchFamily="1" charset="-128"/>
                <a:cs typeface="Arial" pitchFamily="34" charset="0"/>
              </a:defRPr>
            </a:lvl1pPr>
            <a:lvl2pPr marL="742950" indent="-285750" eaLnBrk="0" hangingPunct="0">
              <a:spcBef>
                <a:spcPct val="20000"/>
              </a:spcBef>
              <a:buFont typeface="Tahoma" pitchFamily="34" charset="0"/>
              <a:buChar char="–"/>
              <a:defRPr sz="2800">
                <a:solidFill>
                  <a:schemeClr val="tx1"/>
                </a:solidFill>
                <a:latin typeface="Tahoma" pitchFamily="34" charset="0"/>
                <a:ea typeface="Arial" pitchFamily="34" charset="0"/>
                <a:cs typeface="Arial" pitchFamily="34" charset="0"/>
              </a:defRPr>
            </a:lvl2pPr>
            <a:lvl3pPr marL="1143000" indent="-228600" eaLnBrk="0" hangingPunct="0">
              <a:spcBef>
                <a:spcPct val="20000"/>
              </a:spcBef>
              <a:buClr>
                <a:schemeClr val="hlink"/>
              </a:buClr>
              <a:buSzPct val="120000"/>
              <a:buChar char="•"/>
              <a:defRPr sz="2400">
                <a:solidFill>
                  <a:schemeClr val="tx1"/>
                </a:solidFill>
                <a:latin typeface="Tahoma" pitchFamily="34" charset="0"/>
                <a:ea typeface="Arial" pitchFamily="34" charset="0"/>
                <a:cs typeface="Arial" pitchFamily="34" charset="0"/>
              </a:defRPr>
            </a:lvl3pPr>
            <a:lvl4pPr marL="1600200" indent="-228600" eaLnBrk="0" hangingPunct="0">
              <a:spcBef>
                <a:spcPct val="20000"/>
              </a:spcBef>
              <a:buFont typeface="Tahoma" pitchFamily="34" charset="0"/>
              <a:buChar char="–"/>
              <a:defRPr sz="2000">
                <a:solidFill>
                  <a:schemeClr val="tx1"/>
                </a:solidFill>
                <a:latin typeface="Tahoma" pitchFamily="34" charset="0"/>
                <a:ea typeface="Arial" pitchFamily="34" charset="0"/>
                <a:cs typeface="Arial" pitchFamily="34" charset="0"/>
              </a:defRPr>
            </a:lvl4pPr>
            <a:lvl5pPr marL="2057400" indent="-228600" eaLnBrk="0" hangingPunct="0">
              <a:spcBef>
                <a:spcPct val="20000"/>
              </a:spcBef>
              <a:buClr>
                <a:schemeClr val="hlink"/>
              </a:buClr>
              <a:buSzPct val="80000"/>
              <a:buFont typeface="Wingdings" pitchFamily="2" charset="2"/>
              <a:buChar char="v"/>
              <a:defRPr sz="2000">
                <a:solidFill>
                  <a:schemeClr val="tx1"/>
                </a:solidFill>
                <a:latin typeface="Tahoma" pitchFamily="34" charset="0"/>
                <a:ea typeface="Arial" pitchFamily="34" charset="0"/>
                <a:cs typeface="Arial" pitchFamily="34" charset="0"/>
              </a:defRPr>
            </a:lvl5pPr>
            <a:lvl6pPr marL="2514600" indent="-228600" eaLnBrk="0" fontAlgn="base" hangingPunct="0">
              <a:spcBef>
                <a:spcPct val="20000"/>
              </a:spcBef>
              <a:spcAft>
                <a:spcPct val="0"/>
              </a:spcAft>
              <a:buClr>
                <a:schemeClr val="hlink"/>
              </a:buClr>
              <a:buSzPct val="80000"/>
              <a:buFont typeface="Wingdings" pitchFamily="2" charset="2"/>
              <a:buChar char="v"/>
              <a:defRPr sz="2000">
                <a:solidFill>
                  <a:schemeClr val="tx1"/>
                </a:solidFill>
                <a:latin typeface="Tahoma" pitchFamily="34" charset="0"/>
                <a:ea typeface="Arial" pitchFamily="34" charset="0"/>
                <a:cs typeface="Arial" pitchFamily="34" charset="0"/>
              </a:defRPr>
            </a:lvl6pPr>
            <a:lvl7pPr marL="2971800" indent="-228600" eaLnBrk="0" fontAlgn="base" hangingPunct="0">
              <a:spcBef>
                <a:spcPct val="20000"/>
              </a:spcBef>
              <a:spcAft>
                <a:spcPct val="0"/>
              </a:spcAft>
              <a:buClr>
                <a:schemeClr val="hlink"/>
              </a:buClr>
              <a:buSzPct val="80000"/>
              <a:buFont typeface="Wingdings" pitchFamily="2" charset="2"/>
              <a:buChar char="v"/>
              <a:defRPr sz="2000">
                <a:solidFill>
                  <a:schemeClr val="tx1"/>
                </a:solidFill>
                <a:latin typeface="Tahoma" pitchFamily="34" charset="0"/>
                <a:ea typeface="Arial" pitchFamily="34" charset="0"/>
                <a:cs typeface="Arial" pitchFamily="34" charset="0"/>
              </a:defRPr>
            </a:lvl7pPr>
            <a:lvl8pPr marL="3429000" indent="-228600" eaLnBrk="0" fontAlgn="base" hangingPunct="0">
              <a:spcBef>
                <a:spcPct val="20000"/>
              </a:spcBef>
              <a:spcAft>
                <a:spcPct val="0"/>
              </a:spcAft>
              <a:buClr>
                <a:schemeClr val="hlink"/>
              </a:buClr>
              <a:buSzPct val="80000"/>
              <a:buFont typeface="Wingdings" pitchFamily="2" charset="2"/>
              <a:buChar char="v"/>
              <a:defRPr sz="2000">
                <a:solidFill>
                  <a:schemeClr val="tx1"/>
                </a:solidFill>
                <a:latin typeface="Tahoma" pitchFamily="34" charset="0"/>
                <a:ea typeface="Arial" pitchFamily="34" charset="0"/>
                <a:cs typeface="Arial" pitchFamily="34" charset="0"/>
              </a:defRPr>
            </a:lvl8pPr>
            <a:lvl9pPr marL="3886200" indent="-228600" eaLnBrk="0" fontAlgn="base" hangingPunct="0">
              <a:spcBef>
                <a:spcPct val="20000"/>
              </a:spcBef>
              <a:spcAft>
                <a:spcPct val="0"/>
              </a:spcAft>
              <a:buClr>
                <a:schemeClr val="hlink"/>
              </a:buClr>
              <a:buSzPct val="80000"/>
              <a:buFont typeface="Wingdings" pitchFamily="2" charset="2"/>
              <a:buChar char="v"/>
              <a:defRPr sz="2000">
                <a:solidFill>
                  <a:schemeClr val="tx1"/>
                </a:solidFill>
                <a:latin typeface="Tahoma" pitchFamily="34" charset="0"/>
                <a:ea typeface="Arial" pitchFamily="34" charset="0"/>
                <a:cs typeface="Arial" pitchFamily="34" charset="0"/>
              </a:defRPr>
            </a:lvl9pPr>
          </a:lstStyle>
          <a:p>
            <a:pPr eaLnBrk="1" hangingPunct="1">
              <a:spcBef>
                <a:spcPct val="0"/>
              </a:spcBef>
              <a:buClrTx/>
              <a:buSzTx/>
              <a:buFontTx/>
              <a:buNone/>
            </a:pPr>
            <a:r>
              <a:rPr lang="en-US" altLang="en-US" sz="1800"/>
              <a:t>Photo: Kyle Gronostajski</a:t>
            </a:r>
          </a:p>
        </p:txBody>
      </p:sp>
      <p:sp>
        <p:nvSpPr>
          <p:cNvPr id="20486" name="TextBox 3"/>
          <p:cNvSpPr txBox="1">
            <a:spLocks noChangeArrowheads="1"/>
          </p:cNvSpPr>
          <p:nvPr/>
        </p:nvSpPr>
        <p:spPr bwMode="auto">
          <a:xfrm>
            <a:off x="5410200" y="6419850"/>
            <a:ext cx="22098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chemeClr val="hlink"/>
              </a:buClr>
              <a:buSzPct val="120000"/>
              <a:buChar char="•"/>
              <a:defRPr sz="3200">
                <a:solidFill>
                  <a:schemeClr val="tx1"/>
                </a:solidFill>
                <a:latin typeface="Tahoma" pitchFamily="34" charset="0"/>
                <a:ea typeface="ＭＳ Ｐゴシック" pitchFamily="1" charset="-128"/>
                <a:cs typeface="Arial" pitchFamily="34" charset="0"/>
              </a:defRPr>
            </a:lvl1pPr>
            <a:lvl2pPr marL="742950" indent="-285750" eaLnBrk="0" hangingPunct="0">
              <a:spcBef>
                <a:spcPct val="20000"/>
              </a:spcBef>
              <a:buFont typeface="Tahoma" pitchFamily="34" charset="0"/>
              <a:buChar char="–"/>
              <a:defRPr sz="2800">
                <a:solidFill>
                  <a:schemeClr val="tx1"/>
                </a:solidFill>
                <a:latin typeface="Tahoma" pitchFamily="34" charset="0"/>
                <a:ea typeface="Arial" pitchFamily="34" charset="0"/>
                <a:cs typeface="Arial" pitchFamily="34" charset="0"/>
              </a:defRPr>
            </a:lvl2pPr>
            <a:lvl3pPr marL="1143000" indent="-228600" eaLnBrk="0" hangingPunct="0">
              <a:spcBef>
                <a:spcPct val="20000"/>
              </a:spcBef>
              <a:buClr>
                <a:schemeClr val="hlink"/>
              </a:buClr>
              <a:buSzPct val="120000"/>
              <a:buChar char="•"/>
              <a:defRPr sz="2400">
                <a:solidFill>
                  <a:schemeClr val="tx1"/>
                </a:solidFill>
                <a:latin typeface="Tahoma" pitchFamily="34" charset="0"/>
                <a:ea typeface="Arial" pitchFamily="34" charset="0"/>
                <a:cs typeface="Arial" pitchFamily="34" charset="0"/>
              </a:defRPr>
            </a:lvl3pPr>
            <a:lvl4pPr marL="1600200" indent="-228600" eaLnBrk="0" hangingPunct="0">
              <a:spcBef>
                <a:spcPct val="20000"/>
              </a:spcBef>
              <a:buFont typeface="Tahoma" pitchFamily="34" charset="0"/>
              <a:buChar char="–"/>
              <a:defRPr sz="2000">
                <a:solidFill>
                  <a:schemeClr val="tx1"/>
                </a:solidFill>
                <a:latin typeface="Tahoma" pitchFamily="34" charset="0"/>
                <a:ea typeface="Arial" pitchFamily="34" charset="0"/>
                <a:cs typeface="Arial" pitchFamily="34" charset="0"/>
              </a:defRPr>
            </a:lvl4pPr>
            <a:lvl5pPr marL="2057400" indent="-228600" eaLnBrk="0" hangingPunct="0">
              <a:spcBef>
                <a:spcPct val="20000"/>
              </a:spcBef>
              <a:buClr>
                <a:schemeClr val="hlink"/>
              </a:buClr>
              <a:buSzPct val="80000"/>
              <a:buFont typeface="Wingdings" pitchFamily="2" charset="2"/>
              <a:buChar char="v"/>
              <a:defRPr sz="2000">
                <a:solidFill>
                  <a:schemeClr val="tx1"/>
                </a:solidFill>
                <a:latin typeface="Tahoma" pitchFamily="34" charset="0"/>
                <a:ea typeface="Arial" pitchFamily="34" charset="0"/>
                <a:cs typeface="Arial" pitchFamily="34" charset="0"/>
              </a:defRPr>
            </a:lvl5pPr>
            <a:lvl6pPr marL="2514600" indent="-228600" eaLnBrk="0" fontAlgn="base" hangingPunct="0">
              <a:spcBef>
                <a:spcPct val="20000"/>
              </a:spcBef>
              <a:spcAft>
                <a:spcPct val="0"/>
              </a:spcAft>
              <a:buClr>
                <a:schemeClr val="hlink"/>
              </a:buClr>
              <a:buSzPct val="80000"/>
              <a:buFont typeface="Wingdings" pitchFamily="2" charset="2"/>
              <a:buChar char="v"/>
              <a:defRPr sz="2000">
                <a:solidFill>
                  <a:schemeClr val="tx1"/>
                </a:solidFill>
                <a:latin typeface="Tahoma" pitchFamily="34" charset="0"/>
                <a:ea typeface="Arial" pitchFamily="34" charset="0"/>
                <a:cs typeface="Arial" pitchFamily="34" charset="0"/>
              </a:defRPr>
            </a:lvl6pPr>
            <a:lvl7pPr marL="2971800" indent="-228600" eaLnBrk="0" fontAlgn="base" hangingPunct="0">
              <a:spcBef>
                <a:spcPct val="20000"/>
              </a:spcBef>
              <a:spcAft>
                <a:spcPct val="0"/>
              </a:spcAft>
              <a:buClr>
                <a:schemeClr val="hlink"/>
              </a:buClr>
              <a:buSzPct val="80000"/>
              <a:buFont typeface="Wingdings" pitchFamily="2" charset="2"/>
              <a:buChar char="v"/>
              <a:defRPr sz="2000">
                <a:solidFill>
                  <a:schemeClr val="tx1"/>
                </a:solidFill>
                <a:latin typeface="Tahoma" pitchFamily="34" charset="0"/>
                <a:ea typeface="Arial" pitchFamily="34" charset="0"/>
                <a:cs typeface="Arial" pitchFamily="34" charset="0"/>
              </a:defRPr>
            </a:lvl7pPr>
            <a:lvl8pPr marL="3429000" indent="-228600" eaLnBrk="0" fontAlgn="base" hangingPunct="0">
              <a:spcBef>
                <a:spcPct val="20000"/>
              </a:spcBef>
              <a:spcAft>
                <a:spcPct val="0"/>
              </a:spcAft>
              <a:buClr>
                <a:schemeClr val="hlink"/>
              </a:buClr>
              <a:buSzPct val="80000"/>
              <a:buFont typeface="Wingdings" pitchFamily="2" charset="2"/>
              <a:buChar char="v"/>
              <a:defRPr sz="2000">
                <a:solidFill>
                  <a:schemeClr val="tx1"/>
                </a:solidFill>
                <a:latin typeface="Tahoma" pitchFamily="34" charset="0"/>
                <a:ea typeface="Arial" pitchFamily="34" charset="0"/>
                <a:cs typeface="Arial" pitchFamily="34" charset="0"/>
              </a:defRPr>
            </a:lvl8pPr>
            <a:lvl9pPr marL="3886200" indent="-228600" eaLnBrk="0" fontAlgn="base" hangingPunct="0">
              <a:spcBef>
                <a:spcPct val="20000"/>
              </a:spcBef>
              <a:spcAft>
                <a:spcPct val="0"/>
              </a:spcAft>
              <a:buClr>
                <a:schemeClr val="hlink"/>
              </a:buClr>
              <a:buSzPct val="80000"/>
              <a:buFont typeface="Wingdings" pitchFamily="2" charset="2"/>
              <a:buChar char="v"/>
              <a:defRPr sz="2000">
                <a:solidFill>
                  <a:schemeClr val="tx1"/>
                </a:solidFill>
                <a:latin typeface="Tahoma" pitchFamily="34" charset="0"/>
                <a:ea typeface="Arial" pitchFamily="34" charset="0"/>
                <a:cs typeface="Arial" pitchFamily="34" charset="0"/>
              </a:defRPr>
            </a:lvl9pPr>
          </a:lstStyle>
          <a:p>
            <a:pPr eaLnBrk="1" hangingPunct="1">
              <a:spcBef>
                <a:spcPct val="0"/>
              </a:spcBef>
              <a:buClrTx/>
              <a:buSzTx/>
              <a:buFontTx/>
              <a:buNone/>
            </a:pPr>
            <a:r>
              <a:rPr lang="en-US" altLang="en-US" sz="1800"/>
              <a:t>Photo: Greg Melega</a:t>
            </a:r>
          </a:p>
        </p:txBody>
      </p:sp>
    </p:spTree>
    <p:extLst>
      <p:ext uri="{BB962C8B-B14F-4D97-AF65-F5344CB8AC3E}">
        <p14:creationId xmlns:p14="http://schemas.microsoft.com/office/powerpoint/2010/main" val="242325250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Refraction</a:t>
            </a:r>
            <a:endParaRPr lang="en-US" dirty="0"/>
          </a:p>
        </p:txBody>
      </p:sp>
      <p:sp>
        <p:nvSpPr>
          <p:cNvPr id="3" name="Content Placeholder 2"/>
          <p:cNvSpPr>
            <a:spLocks noGrp="1"/>
          </p:cNvSpPr>
          <p:nvPr>
            <p:ph idx="1"/>
          </p:nvPr>
        </p:nvSpPr>
        <p:spPr/>
        <p:txBody>
          <a:bodyPr/>
          <a:lstStyle/>
          <a:p>
            <a:r>
              <a:rPr lang="en-US" dirty="0" smtClean="0"/>
              <a:t>What is refraction?</a:t>
            </a:r>
          </a:p>
          <a:p>
            <a:r>
              <a:rPr lang="en-US" dirty="0" smtClean="0"/>
              <a:t>“Refraction is one of the most important phenomena in the study of all waves, not just water waves.”</a:t>
            </a:r>
            <a:endParaRPr lang="en-US" dirty="0"/>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Windswell</a:t>
            </a:r>
            <a:r>
              <a:rPr lang="en-US" dirty="0" smtClean="0"/>
              <a:t> </a:t>
            </a:r>
            <a:r>
              <a:rPr lang="en-US" dirty="0" err="1" smtClean="0"/>
              <a:t>vs</a:t>
            </a:r>
            <a:r>
              <a:rPr lang="en-US" dirty="0" smtClean="0"/>
              <a:t> Groundswell</a:t>
            </a:r>
            <a:endParaRPr lang="en-US" dirty="0"/>
          </a:p>
        </p:txBody>
      </p:sp>
      <p:sp>
        <p:nvSpPr>
          <p:cNvPr id="3" name="Content Placeholder 2"/>
          <p:cNvSpPr>
            <a:spLocks noGrp="1"/>
          </p:cNvSpPr>
          <p:nvPr>
            <p:ph idx="1"/>
          </p:nvPr>
        </p:nvSpPr>
        <p:spPr/>
        <p:txBody>
          <a:bodyPr/>
          <a:lstStyle/>
          <a:p>
            <a:r>
              <a:rPr lang="en-US" dirty="0" err="1" smtClean="0">
                <a:hlinkClick r:id="rId2"/>
              </a:rPr>
              <a:t>Surfline</a:t>
            </a:r>
            <a:endParaRPr lang="en-US" dirty="0" smtClean="0"/>
          </a:p>
          <a:p>
            <a:r>
              <a:rPr lang="en-US" dirty="0" err="1" smtClean="0">
                <a:hlinkClick r:id="rId3"/>
              </a:rPr>
              <a:t>Surfline</a:t>
            </a:r>
            <a:r>
              <a:rPr lang="en-US" dirty="0" smtClean="0">
                <a:hlinkClick r:id="rId3"/>
              </a:rPr>
              <a:t> – Sean Collins</a:t>
            </a:r>
            <a:endParaRPr lang="en-US" dirty="0"/>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Longest Wave in the World (Non-Tidal)</a:t>
            </a:r>
            <a:endParaRPr lang="en-US" dirty="0"/>
          </a:p>
        </p:txBody>
      </p:sp>
      <p:sp>
        <p:nvSpPr>
          <p:cNvPr id="3" name="Content Placeholder 2"/>
          <p:cNvSpPr>
            <a:spLocks noGrp="1"/>
          </p:cNvSpPr>
          <p:nvPr>
            <p:ph idx="1"/>
          </p:nvPr>
        </p:nvSpPr>
        <p:spPr/>
        <p:txBody>
          <a:bodyPr/>
          <a:lstStyle/>
          <a:p>
            <a:r>
              <a:rPr lang="en-US" dirty="0" err="1" smtClean="0"/>
              <a:t>Chicama</a:t>
            </a:r>
            <a:r>
              <a:rPr lang="en-US" dirty="0" smtClean="0"/>
              <a:t> - Peru</a:t>
            </a:r>
            <a:endParaRPr lang="en-US" dirty="0"/>
          </a:p>
        </p:txBody>
      </p:sp>
      <p:pic>
        <p:nvPicPr>
          <p:cNvPr id="43010" name="Picture 2" descr="http://forums.ikiteboarding.com/forums/storage/20/19201/photo_surf_Peru_North_chicama_45d95fd8aafe2.jpg"/>
          <p:cNvPicPr>
            <a:picLocks noChangeAspect="1" noChangeArrowheads="1"/>
          </p:cNvPicPr>
          <p:nvPr/>
        </p:nvPicPr>
        <p:blipFill>
          <a:blip r:embed="rId2" cstate="print"/>
          <a:srcRect/>
          <a:stretch>
            <a:fillRect/>
          </a:stretch>
        </p:blipFill>
        <p:spPr bwMode="auto">
          <a:xfrm>
            <a:off x="1066800" y="2362200"/>
            <a:ext cx="6498454" cy="3657600"/>
          </a:xfrm>
          <a:prstGeom prst="rect">
            <a:avLst/>
          </a:prstGeom>
          <a:noFill/>
        </p:spPr>
      </p:pic>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ontrols>
      <mc:AlternateContent xmlns:mc="http://schemas.openxmlformats.org/markup-compatibility/2006">
        <mc:Choice xmlns:v="urn:schemas-microsoft-com:vml" Requires="v">
          <p:control spid="44035" name="ShockwaveFlash1" r:id="rId2" imgW="7466667" imgH="6857143"/>
        </mc:Choice>
        <mc:Fallback>
          <p:control name="ShockwaveFlash1" r:id="rId2" imgW="7466667" imgH="6857143">
            <p:pic>
              <p:nvPicPr>
                <p:cNvPr id="0" name="ShockwaveFlash1"/>
                <p:cNvPicPr preferRelativeResize="0">
                  <a:picLocks noChangeArrowheads="1" noChangeShapeType="1"/>
                </p:cNvPicPr>
                <p:nvPr/>
              </p:nvPicPr>
              <p:blipFill>
                <a:blip r:embed="rId4">
                  <a:extLst>
                    <a:ext uri="{28A0092B-C50C-407E-A947-70E740481C1C}">
                      <a14:useLocalDpi xmlns:a14="http://schemas.microsoft.com/office/drawing/2010/main" val="0"/>
                    </a:ext>
                  </a:extLst>
                </a:blip>
                <a:srcRect/>
                <a:stretch>
                  <a:fillRect/>
                </a:stretch>
              </p:blipFill>
              <p:spPr bwMode="auto">
                <a:xfrm>
                  <a:off x="914400" y="0"/>
                  <a:ext cx="7466013" cy="6856413"/>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ontrol>
        </mc:Fallback>
      </mc:AlternateContent>
    </p:controls>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Refraction</a:t>
            </a:r>
            <a:endParaRPr lang="en-US" dirty="0"/>
          </a:p>
        </p:txBody>
      </p:sp>
      <p:sp>
        <p:nvSpPr>
          <p:cNvPr id="3" name="Content Placeholder 2"/>
          <p:cNvSpPr>
            <a:spLocks noGrp="1"/>
          </p:cNvSpPr>
          <p:nvPr>
            <p:ph idx="1"/>
          </p:nvPr>
        </p:nvSpPr>
        <p:spPr/>
        <p:txBody>
          <a:bodyPr/>
          <a:lstStyle/>
          <a:p>
            <a:r>
              <a:rPr lang="en-US" dirty="0" smtClean="0"/>
              <a:t>Refraction is the bending of a wave as it propagates over different depths. (fig.6.1)</a:t>
            </a:r>
          </a:p>
          <a:p>
            <a:r>
              <a:rPr lang="en-US" dirty="0" smtClean="0"/>
              <a:t>Where do you prefer to surf? Shallow or deep reefs/beach breaks</a:t>
            </a:r>
            <a:endParaRPr lang="en-US" dirty="0"/>
          </a:p>
        </p:txBody>
      </p:sp>
      <p:pic>
        <p:nvPicPr>
          <p:cNvPr id="71682" name="Picture 2" descr="http://www.inkanatura.com/images/mancorabeachhor05.jpg"/>
          <p:cNvPicPr>
            <a:picLocks noChangeAspect="1" noChangeArrowheads="1"/>
          </p:cNvPicPr>
          <p:nvPr/>
        </p:nvPicPr>
        <p:blipFill>
          <a:blip r:embed="rId2" cstate="print"/>
          <a:srcRect/>
          <a:stretch>
            <a:fillRect/>
          </a:stretch>
        </p:blipFill>
        <p:spPr bwMode="auto">
          <a:xfrm>
            <a:off x="3124200" y="3809698"/>
            <a:ext cx="5638800" cy="3048302"/>
          </a:xfrm>
          <a:prstGeom prst="rect">
            <a:avLst/>
          </a:prstGeom>
          <a:noFill/>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Focusing and Defocusing</a:t>
            </a:r>
            <a:endParaRPr lang="en-US" dirty="0"/>
          </a:p>
        </p:txBody>
      </p:sp>
      <p:sp>
        <p:nvSpPr>
          <p:cNvPr id="3" name="Content Placeholder 2"/>
          <p:cNvSpPr>
            <a:spLocks noGrp="1"/>
          </p:cNvSpPr>
          <p:nvPr>
            <p:ph idx="1"/>
          </p:nvPr>
        </p:nvSpPr>
        <p:spPr/>
        <p:txBody>
          <a:bodyPr/>
          <a:lstStyle/>
          <a:p>
            <a:r>
              <a:rPr lang="en-US" b="1" dirty="0" smtClean="0"/>
              <a:t>Concave Refraction or focusing</a:t>
            </a:r>
            <a:r>
              <a:rPr lang="en-US" dirty="0" smtClean="0"/>
              <a:t> = </a:t>
            </a:r>
            <a:endParaRPr lang="en-US" b="1" dirty="0"/>
          </a:p>
        </p:txBody>
      </p:sp>
      <p:pic>
        <p:nvPicPr>
          <p:cNvPr id="73730" name="Picture 2" descr="http://www.crd.bc.ca/watersheds/protection/geology-processes/images/clip_image002temp_003.jpg"/>
          <p:cNvPicPr>
            <a:picLocks noChangeAspect="1" noChangeArrowheads="1"/>
          </p:cNvPicPr>
          <p:nvPr/>
        </p:nvPicPr>
        <p:blipFill>
          <a:blip r:embed="rId2" cstate="print"/>
          <a:srcRect/>
          <a:stretch>
            <a:fillRect/>
          </a:stretch>
        </p:blipFill>
        <p:spPr bwMode="auto">
          <a:xfrm>
            <a:off x="685800" y="2413812"/>
            <a:ext cx="7086600" cy="4223120"/>
          </a:xfrm>
          <a:prstGeom prst="rect">
            <a:avLst/>
          </a:prstGeom>
          <a:noFill/>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Focusing and Defocusing</a:t>
            </a:r>
            <a:endParaRPr lang="en-US" dirty="0"/>
          </a:p>
        </p:txBody>
      </p:sp>
      <p:sp>
        <p:nvSpPr>
          <p:cNvPr id="3" name="Content Placeholder 2"/>
          <p:cNvSpPr>
            <a:spLocks noGrp="1"/>
          </p:cNvSpPr>
          <p:nvPr>
            <p:ph idx="1"/>
          </p:nvPr>
        </p:nvSpPr>
        <p:spPr/>
        <p:txBody>
          <a:bodyPr/>
          <a:lstStyle/>
          <a:p>
            <a:r>
              <a:rPr lang="en-US" b="1" dirty="0" smtClean="0"/>
              <a:t>Convex refraction or defocusing = </a:t>
            </a:r>
            <a:endParaRPr lang="en-US" b="1" dirty="0"/>
          </a:p>
        </p:txBody>
      </p:sp>
      <p:pic>
        <p:nvPicPr>
          <p:cNvPr id="86018" name="Picture 2" descr="http://t1.gstatic.com/images?q=tbn:ANd9GcRpXNLr5StVZb-OjVnlMNbh5zZTPHCcUhkCZV9uOdyA8PYisNSpyQ"/>
          <p:cNvPicPr>
            <a:picLocks noChangeAspect="1" noChangeArrowheads="1"/>
          </p:cNvPicPr>
          <p:nvPr/>
        </p:nvPicPr>
        <p:blipFill>
          <a:blip r:embed="rId2" cstate="print"/>
          <a:srcRect/>
          <a:stretch>
            <a:fillRect/>
          </a:stretch>
        </p:blipFill>
        <p:spPr bwMode="auto">
          <a:xfrm>
            <a:off x="1905000" y="2438400"/>
            <a:ext cx="4676775" cy="3503069"/>
          </a:xfrm>
          <a:prstGeom prst="rect">
            <a:avLst/>
          </a:prstGeom>
          <a:noFill/>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Characteristics – Fig. 6.2 &amp; 6.3 </a:t>
            </a:r>
            <a:endParaRPr lang="en-US" dirty="0"/>
          </a:p>
        </p:txBody>
      </p:sp>
      <p:pic>
        <p:nvPicPr>
          <p:cNvPr id="16386" name="Picture 2" descr="http://102supercoastswiki.wikispaces.com/file/view/headlands_and_bays7.jpg/232666296/headlands_and_bays7.jpg"/>
          <p:cNvPicPr>
            <a:picLocks noChangeAspect="1" noChangeArrowheads="1"/>
          </p:cNvPicPr>
          <p:nvPr/>
        </p:nvPicPr>
        <p:blipFill>
          <a:blip r:embed="rId2" cstate="print"/>
          <a:srcRect/>
          <a:stretch>
            <a:fillRect/>
          </a:stretch>
        </p:blipFill>
        <p:spPr bwMode="auto">
          <a:xfrm>
            <a:off x="1524000" y="1752600"/>
            <a:ext cx="6619875" cy="4200526"/>
          </a:xfrm>
          <a:prstGeom prst="rect">
            <a:avLst/>
          </a:prstGeom>
          <a:noFill/>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More Refraction</a:t>
            </a:r>
            <a:endParaRPr lang="en-US" dirty="0"/>
          </a:p>
        </p:txBody>
      </p:sp>
      <p:pic>
        <p:nvPicPr>
          <p:cNvPr id="17410" name="Picture 2" descr="http://www.crd.bc.ca/watersheds/protection/geology-processes/images/clip_image002temp_003.jpg"/>
          <p:cNvPicPr>
            <a:picLocks noChangeAspect="1" noChangeArrowheads="1"/>
          </p:cNvPicPr>
          <p:nvPr/>
        </p:nvPicPr>
        <p:blipFill>
          <a:blip r:embed="rId2" cstate="print"/>
          <a:srcRect/>
          <a:stretch>
            <a:fillRect/>
          </a:stretch>
        </p:blipFill>
        <p:spPr bwMode="auto">
          <a:xfrm>
            <a:off x="609600" y="1295400"/>
            <a:ext cx="5715000" cy="3405741"/>
          </a:xfrm>
          <a:prstGeom prst="rect">
            <a:avLst/>
          </a:prstGeom>
          <a:noFill/>
        </p:spPr>
      </p:pic>
      <p:pic>
        <p:nvPicPr>
          <p:cNvPr id="17412" name="Picture 4" descr="http://kingfish.coastal.edu/biology/sgilman/770refraction.gif"/>
          <p:cNvPicPr>
            <a:picLocks noChangeAspect="1" noChangeArrowheads="1"/>
          </p:cNvPicPr>
          <p:nvPr/>
        </p:nvPicPr>
        <p:blipFill>
          <a:blip r:embed="rId3" cstate="print"/>
          <a:srcRect/>
          <a:stretch>
            <a:fillRect/>
          </a:stretch>
        </p:blipFill>
        <p:spPr bwMode="auto">
          <a:xfrm>
            <a:off x="3581400" y="4572000"/>
            <a:ext cx="4829175" cy="1895476"/>
          </a:xfrm>
          <a:prstGeom prst="rect">
            <a:avLst/>
          </a:prstGeom>
          <a:noFill/>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1224</TotalTime>
  <Words>1270</Words>
  <Application>Microsoft Office PowerPoint</Application>
  <PresentationFormat>On-screen Show (4:3)</PresentationFormat>
  <Paragraphs>103</Paragraphs>
  <Slides>42</Slides>
  <Notes>1</Notes>
  <HiddenSlides>0</HiddenSlides>
  <MMClips>0</MMClips>
  <ScaleCrop>false</ScaleCrop>
  <HeadingPairs>
    <vt:vector size="4" baseType="variant">
      <vt:variant>
        <vt:lpstr>Theme</vt:lpstr>
      </vt:variant>
      <vt:variant>
        <vt:i4>1</vt:i4>
      </vt:variant>
      <vt:variant>
        <vt:lpstr>Slide Titles</vt:lpstr>
      </vt:variant>
      <vt:variant>
        <vt:i4>42</vt:i4>
      </vt:variant>
    </vt:vector>
  </HeadingPairs>
  <TitlesOfParts>
    <vt:vector size="43" baseType="lpstr">
      <vt:lpstr>Office Theme</vt:lpstr>
      <vt:lpstr>Ch.6-7</vt:lpstr>
      <vt:lpstr>Ch.6 Refraction</vt:lpstr>
      <vt:lpstr>Challenge</vt:lpstr>
      <vt:lpstr>Refraction</vt:lpstr>
      <vt:lpstr>Refraction</vt:lpstr>
      <vt:lpstr>Focusing and Defocusing</vt:lpstr>
      <vt:lpstr>Focusing and Defocusing</vt:lpstr>
      <vt:lpstr>Characteristics – Fig. 6.2 &amp; 6.3 </vt:lpstr>
      <vt:lpstr>More Refraction</vt:lpstr>
      <vt:lpstr>PowerPoint Presentation</vt:lpstr>
      <vt:lpstr>How to use detraction to determine type of break</vt:lpstr>
      <vt:lpstr>Figure it out</vt:lpstr>
      <vt:lpstr>NJ North Swell</vt:lpstr>
      <vt:lpstr>Southern Hemi Swell, CA</vt:lpstr>
      <vt:lpstr>Figure 1.9. Wave refraction. Wave crests approaching a typical North Carolina shoreline bend or refract, causing the waves to strike the shoreline almost head-on. As the wave breaks, a portion of the energy flows in the direction show by the arrows, forming the longshore current. The longshore current transports sediment. Structures sucn as the one shown here, interrupt sediment transport, causing downdrift erosion. Drawing: Charles Pilkey. </vt:lpstr>
      <vt:lpstr>Rincon, CA</vt:lpstr>
      <vt:lpstr>PowerPoint Presentation</vt:lpstr>
      <vt:lpstr>What is Bathymetry? </vt:lpstr>
      <vt:lpstr>PowerPoint Presentation</vt:lpstr>
      <vt:lpstr>PowerPoint Presentation</vt:lpstr>
      <vt:lpstr>Bathymetry – East vs. West</vt:lpstr>
      <vt:lpstr>Swell Growth</vt:lpstr>
      <vt:lpstr>About Hudson Shelf </vt:lpstr>
      <vt:lpstr>Bathymetry </vt:lpstr>
      <vt:lpstr>PowerPoint Presentation</vt:lpstr>
      <vt:lpstr>PowerPoint Presentation</vt:lpstr>
      <vt:lpstr>PowerPoint Presentation</vt:lpstr>
      <vt:lpstr>Bathymetry and Wave Period</vt:lpstr>
      <vt:lpstr>Bathymetry and Wave Period</vt:lpstr>
      <vt:lpstr>Impact of Swell Direction and Period along the NY/NJ coastline</vt:lpstr>
      <vt:lpstr>Impact of Swell Direction and Period along the NY/NJ coastline</vt:lpstr>
      <vt:lpstr>Impact of Swell Direction and Period along the NY/NJ coastline</vt:lpstr>
      <vt:lpstr>Ch.7 Wave-Breaking</vt:lpstr>
      <vt:lpstr>Breaking Waves</vt:lpstr>
      <vt:lpstr>PowerPoint Presentation</vt:lpstr>
      <vt:lpstr>Breaking Waves</vt:lpstr>
      <vt:lpstr>Breaking Waves</vt:lpstr>
      <vt:lpstr>Beach-Breaks</vt:lpstr>
      <vt:lpstr>Offshore Winds</vt:lpstr>
      <vt:lpstr>Windswell vs Groundswell</vt:lpstr>
      <vt:lpstr>Longest Wave in the World (Non-Tidal)</vt:lpstr>
      <vt:lpstr>PowerPoint Presentation</vt:lpstr>
    </vt:vector>
  </TitlesOfParts>
  <Company>OCVTS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Ch.6-9</dc:title>
  <dc:creator>ocvts</dc:creator>
  <cp:lastModifiedBy>Werner, David</cp:lastModifiedBy>
  <cp:revision>27</cp:revision>
  <dcterms:created xsi:type="dcterms:W3CDTF">2011-09-19T01:32:43Z</dcterms:created>
  <dcterms:modified xsi:type="dcterms:W3CDTF">2014-02-10T16:30:15Z</dcterms:modified>
</cp:coreProperties>
</file>